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9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20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21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3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24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25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6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27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8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9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notesSlides/notesSlide30.xml" ContentType="application/vnd.openxmlformats-officedocument.presentationml.notesSlide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31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34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465" r:id="rId2"/>
    <p:sldId id="539" r:id="rId3"/>
    <p:sldId id="1109" r:id="rId4"/>
    <p:sldId id="1133" r:id="rId5"/>
    <p:sldId id="1134" r:id="rId6"/>
    <p:sldId id="1135" r:id="rId7"/>
    <p:sldId id="1136" r:id="rId8"/>
    <p:sldId id="1174" r:id="rId9"/>
    <p:sldId id="1137" r:id="rId10"/>
    <p:sldId id="1145" r:id="rId11"/>
    <p:sldId id="1173" r:id="rId12"/>
    <p:sldId id="1158" r:id="rId13"/>
    <p:sldId id="1159" r:id="rId14"/>
    <p:sldId id="1170" r:id="rId15"/>
    <p:sldId id="1175" r:id="rId16"/>
    <p:sldId id="1138" r:id="rId17"/>
    <p:sldId id="1178" r:id="rId18"/>
    <p:sldId id="1147" r:id="rId19"/>
    <p:sldId id="1148" r:id="rId20"/>
    <p:sldId id="1140" r:id="rId21"/>
    <p:sldId id="1171" r:id="rId22"/>
    <p:sldId id="1160" r:id="rId23"/>
    <p:sldId id="1172" r:id="rId24"/>
    <p:sldId id="1176" r:id="rId25"/>
    <p:sldId id="1161" r:id="rId26"/>
    <p:sldId id="1149" r:id="rId27"/>
    <p:sldId id="1162" r:id="rId28"/>
    <p:sldId id="1163" r:id="rId29"/>
    <p:sldId id="1164" r:id="rId30"/>
    <p:sldId id="1165" r:id="rId31"/>
    <p:sldId id="1166" r:id="rId32"/>
    <p:sldId id="1167" r:id="rId33"/>
    <p:sldId id="1177" r:id="rId34"/>
    <p:sldId id="1139" r:id="rId35"/>
    <p:sldId id="1156" r:id="rId36"/>
    <p:sldId id="1157" r:id="rId37"/>
    <p:sldId id="1091" r:id="rId38"/>
  </p:sldIdLst>
  <p:sldSz cx="9144000" cy="6858000" type="screen4x3"/>
  <p:notesSz cx="6797675" cy="9926638"/>
  <p:embeddedFontLst>
    <p:embeddedFont>
      <p:font typeface="나눔바른고딕" panose="020B0600000101010101" charset="-127"/>
      <p:regular r:id="rId41"/>
      <p:bold r:id="rId42"/>
    </p:embeddedFont>
    <p:embeddedFont>
      <p:font typeface="맑은 고딕" panose="020B0503020000020004" pitchFamily="50" charset="-127"/>
      <p:regular r:id="rId43"/>
      <p:bold r:id="rId44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1389" userDrawn="1">
          <p15:clr>
            <a:srgbClr val="A4A3A4"/>
          </p15:clr>
        </p15:guide>
        <p15:guide id="4" orient="horz" pos="845" userDrawn="1">
          <p15:clr>
            <a:srgbClr val="A4A3A4"/>
          </p15:clr>
        </p15:guide>
        <p15:guide id="5" pos="249" userDrawn="1">
          <p15:clr>
            <a:srgbClr val="A4A3A4"/>
          </p15:clr>
        </p15:guide>
        <p15:guide id="6" pos="5511" userDrawn="1">
          <p15:clr>
            <a:srgbClr val="A4A3A4"/>
          </p15:clr>
        </p15:guide>
        <p15:guide id="7" orient="horz" pos="41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F4F9"/>
    <a:srgbClr val="376092"/>
    <a:srgbClr val="79ADB7"/>
    <a:srgbClr val="FFFFFF"/>
    <a:srgbClr val="E30713"/>
    <a:srgbClr val="D9D9D9"/>
    <a:srgbClr val="C00000"/>
    <a:srgbClr val="232A78"/>
    <a:srgbClr val="99CCFF"/>
    <a:srgbClr val="DBE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보통 스타일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9DCAF9ED-07DC-4A11-8D7F-57B35C25682E}" styleName="보통 스타일 1 - 강조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6E25E649-3F16-4E02-A733-19D2CDBF48F0}" styleName="보통 스타일 3 - 강조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밝은 스타일 1 - 강조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테마 스타일 1 - 강조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14" autoAdjust="0"/>
    <p:restoredTop sz="95550" autoAdjust="0"/>
  </p:normalViewPr>
  <p:slideViewPr>
    <p:cSldViewPr>
      <p:cViewPr varScale="1">
        <p:scale>
          <a:sx n="105" d="100"/>
          <a:sy n="105" d="100"/>
        </p:scale>
        <p:origin x="1830" y="108"/>
      </p:cViewPr>
      <p:guideLst>
        <p:guide pos="2880"/>
        <p:guide orient="horz" pos="1389"/>
        <p:guide orient="horz" pos="845"/>
        <p:guide pos="249"/>
        <p:guide pos="5511"/>
        <p:guide orient="horz" pos="4156"/>
      </p:guideLst>
    </p:cSldViewPr>
  </p:slideViewPr>
  <p:outlineViewPr>
    <p:cViewPr>
      <p:scale>
        <a:sx n="33" d="100"/>
        <a:sy n="33" d="100"/>
      </p:scale>
      <p:origin x="0" y="-4422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80" d="100"/>
          <a:sy n="80" d="100"/>
        </p:scale>
        <p:origin x="401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C4EF25-E9CB-4386-984D-54D694A5175E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1361BA88-423C-47A6-884D-D432F8EFF0AD}">
      <dgm:prSet phldrT="[텍스트]" custT="1"/>
      <dgm:spPr>
        <a:solidFill>
          <a:srgbClr val="FF0000">
            <a:alpha val="50000"/>
          </a:srgbClr>
        </a:solidFill>
      </dgm:spPr>
      <dgm:t>
        <a:bodyPr/>
        <a:lstStyle/>
        <a:p>
          <a:pPr latinLnBrk="1"/>
          <a:r>
            <a:rPr lang="ko-KR" altLang="en-US" sz="2400" dirty="0"/>
            <a:t>업무상 적정 </a:t>
          </a:r>
          <a:endParaRPr lang="en-US" altLang="ko-KR" sz="2400" dirty="0"/>
        </a:p>
        <a:p>
          <a:pPr latinLnBrk="1"/>
          <a:r>
            <a:rPr lang="ko-KR" altLang="en-US" sz="2400" dirty="0"/>
            <a:t>범위 넘음</a:t>
          </a:r>
        </a:p>
      </dgm:t>
    </dgm:pt>
    <dgm:pt modelId="{15C4B9BD-C629-46BE-BF5F-F4ED0E152E7F}" type="parTrans" cxnId="{16F5164D-3A8C-4AB9-B60B-6177AEFC7101}">
      <dgm:prSet/>
      <dgm:spPr/>
      <dgm:t>
        <a:bodyPr/>
        <a:lstStyle/>
        <a:p>
          <a:pPr latinLnBrk="1"/>
          <a:endParaRPr lang="ko-KR" altLang="en-US"/>
        </a:p>
      </dgm:t>
    </dgm:pt>
    <dgm:pt modelId="{56A94F2C-1720-4D77-B6E9-5110A46A4843}" type="sibTrans" cxnId="{16F5164D-3A8C-4AB9-B60B-6177AEFC7101}">
      <dgm:prSet/>
      <dgm:spPr/>
      <dgm:t>
        <a:bodyPr/>
        <a:lstStyle/>
        <a:p>
          <a:pPr latinLnBrk="1"/>
          <a:endParaRPr lang="ko-KR" altLang="en-US"/>
        </a:p>
      </dgm:t>
    </dgm:pt>
    <dgm:pt modelId="{BB6BF2D1-ED38-4316-B646-560FD2164F8D}">
      <dgm:prSet phldrT="[텍스트]" custT="1"/>
      <dgm:spPr>
        <a:solidFill>
          <a:srgbClr val="0070C0">
            <a:alpha val="50000"/>
          </a:srgbClr>
        </a:solidFill>
      </dgm:spPr>
      <dgm:t>
        <a:bodyPr/>
        <a:lstStyle/>
        <a:p>
          <a:pPr latinLnBrk="1"/>
          <a:r>
            <a:rPr lang="ko-KR" altLang="en-US" sz="2400" dirty="0"/>
            <a:t>업무상 적정 </a:t>
          </a:r>
          <a:endParaRPr lang="en-US" altLang="ko-KR" sz="2400" dirty="0"/>
        </a:p>
        <a:p>
          <a:pPr latinLnBrk="1"/>
          <a:r>
            <a:rPr lang="ko-KR" altLang="en-US" sz="2400" dirty="0"/>
            <a:t>범위 넘지 않음</a:t>
          </a:r>
        </a:p>
      </dgm:t>
    </dgm:pt>
    <dgm:pt modelId="{B53D3B77-2F40-4D0B-BCEE-9CE3EF3B90CD}" type="parTrans" cxnId="{6B8AB288-363D-4E75-B825-63157A9F636D}">
      <dgm:prSet/>
      <dgm:spPr/>
      <dgm:t>
        <a:bodyPr/>
        <a:lstStyle/>
        <a:p>
          <a:pPr latinLnBrk="1"/>
          <a:endParaRPr lang="ko-KR" altLang="en-US"/>
        </a:p>
      </dgm:t>
    </dgm:pt>
    <dgm:pt modelId="{C2BB7FC0-7243-4467-BC8B-237B6B320FF0}" type="sibTrans" cxnId="{6B8AB288-363D-4E75-B825-63157A9F636D}">
      <dgm:prSet/>
      <dgm:spPr/>
      <dgm:t>
        <a:bodyPr/>
        <a:lstStyle/>
        <a:p>
          <a:pPr latinLnBrk="1"/>
          <a:endParaRPr lang="ko-KR" altLang="en-US"/>
        </a:p>
      </dgm:t>
    </dgm:pt>
    <dgm:pt modelId="{0FED7870-E11F-485D-A699-8FCB156C5CBD}" type="pres">
      <dgm:prSet presAssocID="{BFC4EF25-E9CB-4386-984D-54D694A5175E}" presName="compositeShape" presStyleCnt="0">
        <dgm:presLayoutVars>
          <dgm:chMax val="7"/>
          <dgm:dir/>
          <dgm:resizeHandles val="exact"/>
        </dgm:presLayoutVars>
      </dgm:prSet>
      <dgm:spPr/>
    </dgm:pt>
    <dgm:pt modelId="{54FE4015-161B-44D6-8877-E902A5742BFE}" type="pres">
      <dgm:prSet presAssocID="{1361BA88-423C-47A6-884D-D432F8EFF0AD}" presName="circ1" presStyleLbl="vennNode1" presStyleIdx="0" presStyleCnt="2"/>
      <dgm:spPr/>
    </dgm:pt>
    <dgm:pt modelId="{0096754E-1C60-4C17-8C33-206333FF22B0}" type="pres">
      <dgm:prSet presAssocID="{1361BA88-423C-47A6-884D-D432F8EFF0A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9C1B9DB-5661-40C4-B855-18F03781C2FB}" type="pres">
      <dgm:prSet presAssocID="{BB6BF2D1-ED38-4316-B646-560FD2164F8D}" presName="circ2" presStyleLbl="vennNode1" presStyleIdx="1" presStyleCnt="2"/>
      <dgm:spPr/>
    </dgm:pt>
    <dgm:pt modelId="{D49594BB-3705-4328-8D71-35CB0017E10E}" type="pres">
      <dgm:prSet presAssocID="{BB6BF2D1-ED38-4316-B646-560FD2164F8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85F2B62E-758E-4CA6-8DA3-5A86991664ED}" type="presOf" srcId="{BB6BF2D1-ED38-4316-B646-560FD2164F8D}" destId="{69C1B9DB-5661-40C4-B855-18F03781C2FB}" srcOrd="0" destOrd="0" presId="urn:microsoft.com/office/officeart/2005/8/layout/venn1"/>
    <dgm:cxn modelId="{B7459434-BFC8-47CA-9CFF-287BFEE8D73B}" type="presOf" srcId="{BB6BF2D1-ED38-4316-B646-560FD2164F8D}" destId="{D49594BB-3705-4328-8D71-35CB0017E10E}" srcOrd="1" destOrd="0" presId="urn:microsoft.com/office/officeart/2005/8/layout/venn1"/>
    <dgm:cxn modelId="{16F5164D-3A8C-4AB9-B60B-6177AEFC7101}" srcId="{BFC4EF25-E9CB-4386-984D-54D694A5175E}" destId="{1361BA88-423C-47A6-884D-D432F8EFF0AD}" srcOrd="0" destOrd="0" parTransId="{15C4B9BD-C629-46BE-BF5F-F4ED0E152E7F}" sibTransId="{56A94F2C-1720-4D77-B6E9-5110A46A4843}"/>
    <dgm:cxn modelId="{6B8AB288-363D-4E75-B825-63157A9F636D}" srcId="{BFC4EF25-E9CB-4386-984D-54D694A5175E}" destId="{BB6BF2D1-ED38-4316-B646-560FD2164F8D}" srcOrd="1" destOrd="0" parTransId="{B53D3B77-2F40-4D0B-BCEE-9CE3EF3B90CD}" sibTransId="{C2BB7FC0-7243-4467-BC8B-237B6B320FF0}"/>
    <dgm:cxn modelId="{CD3024C6-BB5F-4481-9B05-378B99EC103B}" type="presOf" srcId="{BFC4EF25-E9CB-4386-984D-54D694A5175E}" destId="{0FED7870-E11F-485D-A699-8FCB156C5CBD}" srcOrd="0" destOrd="0" presId="urn:microsoft.com/office/officeart/2005/8/layout/venn1"/>
    <dgm:cxn modelId="{6E0FBEF5-7544-4AE4-9E76-45B14B879C40}" type="presOf" srcId="{1361BA88-423C-47A6-884D-D432F8EFF0AD}" destId="{0096754E-1C60-4C17-8C33-206333FF22B0}" srcOrd="1" destOrd="0" presId="urn:microsoft.com/office/officeart/2005/8/layout/venn1"/>
    <dgm:cxn modelId="{5367A3FE-6045-4D49-833A-784AFC02F6B1}" type="presOf" srcId="{1361BA88-423C-47A6-884D-D432F8EFF0AD}" destId="{54FE4015-161B-44D6-8877-E902A5742BFE}" srcOrd="0" destOrd="0" presId="urn:microsoft.com/office/officeart/2005/8/layout/venn1"/>
    <dgm:cxn modelId="{BE3A24CC-77ED-48FB-BBFC-01F9EB199D2B}" type="presParOf" srcId="{0FED7870-E11F-485D-A699-8FCB156C5CBD}" destId="{54FE4015-161B-44D6-8877-E902A5742BFE}" srcOrd="0" destOrd="0" presId="urn:microsoft.com/office/officeart/2005/8/layout/venn1"/>
    <dgm:cxn modelId="{4AC56A31-DDFB-45AC-B11F-F7E82A66C423}" type="presParOf" srcId="{0FED7870-E11F-485D-A699-8FCB156C5CBD}" destId="{0096754E-1C60-4C17-8C33-206333FF22B0}" srcOrd="1" destOrd="0" presId="urn:microsoft.com/office/officeart/2005/8/layout/venn1"/>
    <dgm:cxn modelId="{B1A560FD-E9F5-40F3-8480-8A3D389CF0E5}" type="presParOf" srcId="{0FED7870-E11F-485D-A699-8FCB156C5CBD}" destId="{69C1B9DB-5661-40C4-B855-18F03781C2FB}" srcOrd="2" destOrd="0" presId="urn:microsoft.com/office/officeart/2005/8/layout/venn1"/>
    <dgm:cxn modelId="{0A10FAC3-F6C0-4533-9B5B-30E97302331F}" type="presParOf" srcId="{0FED7870-E11F-485D-A699-8FCB156C5CBD}" destId="{D49594BB-3705-4328-8D71-35CB0017E10E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FE4015-161B-44D6-8877-E902A5742BFE}">
      <dsp:nvSpPr>
        <dsp:cNvPr id="0" name=""/>
        <dsp:cNvSpPr/>
      </dsp:nvSpPr>
      <dsp:spPr>
        <a:xfrm>
          <a:off x="137159" y="340360"/>
          <a:ext cx="3383280" cy="3383279"/>
        </a:xfrm>
        <a:prstGeom prst="ellipse">
          <a:avLst/>
        </a:prstGeom>
        <a:solidFill>
          <a:srgbClr val="FF000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업무상 적정 </a:t>
          </a:r>
          <a:endParaRPr lang="en-US" altLang="ko-KR" sz="2400" kern="1200" dirty="0"/>
        </a:p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범위 넘음</a:t>
          </a:r>
        </a:p>
      </dsp:txBody>
      <dsp:txXfrm>
        <a:off x="609599" y="739321"/>
        <a:ext cx="1950720" cy="2585357"/>
      </dsp:txXfrm>
    </dsp:sp>
    <dsp:sp modelId="{69C1B9DB-5661-40C4-B855-18F03781C2FB}">
      <dsp:nvSpPr>
        <dsp:cNvPr id="0" name=""/>
        <dsp:cNvSpPr/>
      </dsp:nvSpPr>
      <dsp:spPr>
        <a:xfrm>
          <a:off x="2575559" y="340360"/>
          <a:ext cx="3383280" cy="3383279"/>
        </a:xfrm>
        <a:prstGeom prst="ellipse">
          <a:avLst/>
        </a:prstGeom>
        <a:solidFill>
          <a:srgbClr val="0070C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업무상 적정 </a:t>
          </a:r>
          <a:endParaRPr lang="en-US" altLang="ko-KR" sz="2400" kern="1200" dirty="0"/>
        </a:p>
        <a:p>
          <a:pPr marL="0" lvl="0" indent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400" kern="1200" dirty="0"/>
            <a:t>범위 넘지 않음</a:t>
          </a:r>
        </a:p>
      </dsp:txBody>
      <dsp:txXfrm>
        <a:off x="3535680" y="739321"/>
        <a:ext cx="1950720" cy="25853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357565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2945659" cy="496333"/>
          </a:xfrm>
          <a:prstGeom prst="rect">
            <a:avLst/>
          </a:prstGeom>
        </p:spPr>
        <p:txBody>
          <a:bodyPr vert="horz" lIns="91133" tIns="45567" rIns="91133" bIns="45567" rtlCol="0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7" y="1"/>
            <a:ext cx="2945659" cy="496333"/>
          </a:xfrm>
          <a:prstGeom prst="rect">
            <a:avLst/>
          </a:prstGeom>
        </p:spPr>
        <p:txBody>
          <a:bodyPr vert="horz" lIns="91133" tIns="45567" rIns="91133" bIns="45567" rtlCol="0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B92A7AB0-22E8-4AF2-82EC-D01A58A26F4B}" type="datetimeFigureOut">
              <a:rPr lang="ko-KR" altLang="en-US" smtClean="0"/>
              <a:pPr/>
              <a:t>2024-06-26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133" tIns="45567" rIns="91133" bIns="45567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7"/>
            <a:ext cx="5438140" cy="4466988"/>
          </a:xfrm>
          <a:prstGeom prst="rect">
            <a:avLst/>
          </a:prstGeom>
        </p:spPr>
        <p:txBody>
          <a:bodyPr vert="horz" lIns="91133" tIns="45567" rIns="91133" bIns="45567" rtlCol="0"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3" y="9428584"/>
            <a:ext cx="2945659" cy="496333"/>
          </a:xfrm>
          <a:prstGeom prst="rect">
            <a:avLst/>
          </a:prstGeom>
        </p:spPr>
        <p:txBody>
          <a:bodyPr vert="horz" lIns="91133" tIns="45567" rIns="91133" bIns="45567" rtlCol="0" anchor="b"/>
          <a:lstStyle>
            <a:lvl1pPr algn="l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7" y="9428584"/>
            <a:ext cx="2945659" cy="496333"/>
          </a:xfrm>
          <a:prstGeom prst="rect">
            <a:avLst/>
          </a:prstGeom>
        </p:spPr>
        <p:txBody>
          <a:bodyPr vert="horz" lIns="91133" tIns="45567" rIns="91133" bIns="45567" rtlCol="0" anchor="b"/>
          <a:lstStyle>
            <a:lvl1pPr algn="r">
              <a:defRPr sz="1200"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FF02B907-8AE1-446F-9769-2D39032C8D7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3432838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나눔바른고딕" panose="020B0603020101020101" pitchFamily="50" charset="-127"/>
        <a:ea typeface="나눔바른고딕" panose="020B0603020101020101" pitchFamily="50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3126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09744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1991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62571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08773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40620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311891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3521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581810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8218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84649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90471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694596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179163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56993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360896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5674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638653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156300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552700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780754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510692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815205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2263835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789473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441176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949908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543115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387884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289690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1521686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610414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54486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890588" y="744538"/>
            <a:ext cx="4954587" cy="371792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11865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896705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46693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227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8564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7792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94925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6391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0889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27462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9998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2934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3146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1855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슬라이드 번호 개체 틀 4"/>
          <p:cNvSpPr txBox="1">
            <a:spLocks/>
          </p:cNvSpPr>
          <p:nvPr userDrawn="1"/>
        </p:nvSpPr>
        <p:spPr>
          <a:xfrm>
            <a:off x="3505200" y="6520261"/>
            <a:ext cx="2133600" cy="365125"/>
          </a:xfrm>
          <a:prstGeom prst="rect">
            <a:avLst/>
          </a:prstGeom>
        </p:spPr>
        <p:txBody>
          <a:bodyPr anchor="b"/>
          <a:lstStyle>
            <a:defPPr>
              <a:defRPr lang="ko-KR"/>
            </a:defPPr>
            <a:lvl1pPr marL="0" algn="r" defTabSz="914400" rtl="0" eaLnBrk="1" latinLnBrk="1" hangingPunct="1">
              <a:defRPr sz="2000" b="1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67D380D-D4EB-4125-828A-7A3AAE17E7CC}" type="slidenum">
              <a:rPr lang="ko-KR" altLang="en-US" sz="1100" b="0" smtClean="0"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pPr algn="ctr"/>
              <a:t>‹#›</a:t>
            </a:fld>
            <a:endParaRPr lang="ko-KR" altLang="en-US" sz="1100" b="0" dirty="0"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6" name="직사각형 5"/>
          <p:cNvSpPr/>
          <p:nvPr userDrawn="1"/>
        </p:nvSpPr>
        <p:spPr>
          <a:xfrm>
            <a:off x="0" y="4889"/>
            <a:ext cx="9144000" cy="823449"/>
          </a:xfrm>
          <a:prstGeom prst="rect">
            <a:avLst/>
          </a:prstGeom>
          <a:gradFill flip="none" rotWithShape="1">
            <a:gsLst>
              <a:gs pos="0">
                <a:schemeClr val="tx2">
                  <a:lumMod val="60000"/>
                  <a:lumOff val="40000"/>
                </a:schemeClr>
              </a:gs>
              <a:gs pos="49000">
                <a:schemeClr val="accent1">
                  <a:lumMod val="40000"/>
                  <a:lumOff val="60000"/>
                </a:schemeClr>
              </a:gs>
              <a:gs pos="78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7" name="직사각형 6"/>
          <p:cNvSpPr/>
          <p:nvPr userDrawn="1"/>
        </p:nvSpPr>
        <p:spPr>
          <a:xfrm rot="10800000">
            <a:off x="0" y="822663"/>
            <a:ext cx="9144000" cy="72000"/>
          </a:xfrm>
          <a:prstGeom prst="rect">
            <a:avLst/>
          </a:prstGeom>
          <a:solidFill>
            <a:srgbClr val="D9D9D9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맑은 고딕"/>
              <a:cs typeface="+mn-cs"/>
            </a:endParaRPr>
          </a:p>
        </p:txBody>
      </p:sp>
      <p:sp>
        <p:nvSpPr>
          <p:cNvPr id="2" name="TextBox 1"/>
          <p:cNvSpPr txBox="1"/>
          <p:nvPr userDrawn="1"/>
        </p:nvSpPr>
        <p:spPr>
          <a:xfrm>
            <a:off x="7308304" y="6611779"/>
            <a:ext cx="19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b="0" dirty="0">
                <a:solidFill>
                  <a:schemeClr val="bg1">
                    <a:lumMod val="50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Copyright</a:t>
            </a:r>
            <a:r>
              <a:rPr lang="ko-KR" altLang="en-US" sz="1000" b="0" dirty="0">
                <a:solidFill>
                  <a:schemeClr val="bg1">
                    <a:lumMod val="50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ⓒ</a:t>
            </a:r>
            <a:r>
              <a:rPr lang="en-US" altLang="ko-KR" sz="1000" b="0" dirty="0">
                <a:solidFill>
                  <a:schemeClr val="bg1">
                    <a:lumMod val="50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2024 BONLABOR</a:t>
            </a:r>
            <a:endParaRPr lang="ko-KR" altLang="en-US" sz="1000" b="0" dirty="0">
              <a:solidFill>
                <a:schemeClr val="accent1">
                  <a:lumMod val="50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890A7DFE-A556-5CE1-E401-78DA6E88DB0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5582" y1="29447" x2="35582" y2="29447"/>
                        <a14:foregroundMark x1="37851" y1="31357" x2="37851" y2="31357"/>
                        <a14:foregroundMark x1="22030" y1="20000" x2="22030" y2="20000"/>
                        <a14:foregroundMark x1="22030" y1="20000" x2="22030" y2="20000"/>
                        <a14:foregroundMark x1="85851" y1="43719" x2="85851" y2="43719"/>
                        <a14:foregroundMark x1="53672" y1="62714" x2="53672" y2="62714"/>
                        <a14:foregroundMark x1="19761" y1="24724" x2="19761" y2="24724"/>
                        <a14:foregroundMark x1="19761" y1="24724" x2="19761" y2="24724"/>
                        <a14:foregroundMark x1="25433" y1="18995" x2="25433" y2="18995"/>
                        <a14:foregroundMark x1="20896" y1="18995" x2="20896" y2="18995"/>
                        <a14:foregroundMark x1="18090" y1="27538" x2="18090" y2="27538"/>
                        <a14:foregroundMark x1="30507" y1="34271" x2="30507" y2="34271"/>
                        <a14:foregroundMark x1="30507" y1="34271" x2="30507" y2="34271"/>
                        <a14:backgroundMark x1="8478" y1="67538" x2="8478" y2="67538"/>
                        <a14:backgroundMark x1="35582" y1="40905" x2="35582" y2="409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0352" y="-1"/>
            <a:ext cx="1403647" cy="833809"/>
          </a:xfrm>
          <a:prstGeom prst="rect">
            <a:avLst/>
          </a:prstGeom>
        </p:spPr>
      </p:pic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18E099D0-BFA4-14AD-B9C1-836F283B1D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388" y="171148"/>
            <a:ext cx="5688756" cy="517525"/>
          </a:xfrm>
        </p:spPr>
        <p:txBody>
          <a:bodyPr/>
          <a:lstStyle>
            <a:lvl1pPr marL="0" indent="0">
              <a:buNone/>
              <a:defRPr spc="-150">
                <a:solidFill>
                  <a:schemeClr val="bg1"/>
                </a:solidFill>
                <a:latin typeface="에스코어 드림 8 Heavy" panose="020B0903030302020204" pitchFamily="34" charset="-127"/>
                <a:ea typeface="에스코어 드림 8 Heavy" panose="020B0903030302020204" pitchFamily="34" charset="-127"/>
              </a:defRPr>
            </a:lvl1pPr>
          </a:lstStyle>
          <a:p>
            <a:pPr lvl="0"/>
            <a:r>
              <a:rPr lang="ko-KR" altLang="en-US" dirty="0"/>
              <a:t>제목을 입력하세요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69890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나눔바른고딕" panose="020B0603020101020101" pitchFamily="50" charset="-127"/>
                <a:ea typeface="나눔바른고딕" panose="020B0603020101020101" pitchFamily="50" charset="-127"/>
              </a:defRPr>
            </a:lvl1pPr>
          </a:lstStyle>
          <a:p>
            <a:fld id="{2F002654-05F7-4EA2-B7E9-5D71145ECED7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658620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나눔바른고딕" panose="020B0603020101020101" pitchFamily="50" charset="-127"/>
          <a:ea typeface="나눔바른고딕" panose="020B0603020101020101" pitchFamily="50" charset="-127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.png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9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0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1.xml"/><Relationship Id="rId4" Type="http://schemas.openxmlformats.org/officeDocument/2006/relationships/image" Target="../media/image6.jp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6.jpg"/><Relationship Id="rId4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1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tags" Target="../tags/tag41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29.xml"/><Relationship Id="rId4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5" Type="http://schemas.openxmlformats.org/officeDocument/2006/relationships/image" Target="../media/image6.jpg"/><Relationship Id="rId4" Type="http://schemas.openxmlformats.org/officeDocument/2006/relationships/notesSlide" Target="../notesSlides/notesSlide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55.xml"/><Relationship Id="rId7" Type="http://schemas.openxmlformats.org/officeDocument/2006/relationships/image" Target="../media/image6.jp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5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59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image" Target="../media/image6.jpg"/><Relationship Id="rId5" Type="http://schemas.openxmlformats.org/officeDocument/2006/relationships/notesSlide" Target="../notesSlides/notesSlide35.xml"/><Relationship Id="rId4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5D83D40-A558-A992-D800-EE032317BE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" t="13300" r="53" b="23366"/>
          <a:stretch/>
        </p:blipFill>
        <p:spPr>
          <a:xfrm>
            <a:off x="-2" y="0"/>
            <a:ext cx="9144001" cy="6858000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1EC07AAF-C007-7668-7B8C-AAB413801563}"/>
              </a:ext>
            </a:extLst>
          </p:cNvPr>
          <p:cNvSpPr/>
          <p:nvPr/>
        </p:nvSpPr>
        <p:spPr>
          <a:xfrm>
            <a:off x="10616" y="3324"/>
            <a:ext cx="9133383" cy="6854676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665566" y="1495790"/>
            <a:ext cx="7812868" cy="1512168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ko-KR" altLang="en-US" sz="5400" b="1" kern="0" spc="-150" dirty="0">
                <a:ln w="19050"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예방 교육</a:t>
            </a:r>
            <a:endParaRPr lang="en-US" altLang="ko-KR" sz="5400" b="1" kern="0" spc="-150" dirty="0">
              <a:ln w="19050"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 bwMode="auto">
          <a:xfrm>
            <a:off x="3800872" y="4293096"/>
            <a:ext cx="720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2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rtlCol="0">
            <a:spAutoFit/>
          </a:bodyPr>
          <a:lstStyle/>
          <a:p>
            <a:endParaRPr lang="ko-KR" altLang="en-US" sz="1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 bwMode="auto">
          <a:xfrm>
            <a:off x="2555774" y="3896673"/>
            <a:ext cx="4032448" cy="128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b="1" kern="0" dirty="0">
                <a:ln w="19050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공인노무사 고 영 표</a:t>
            </a:r>
            <a:endParaRPr lang="en-US" altLang="ko-KR" b="1" kern="0" dirty="0">
              <a:ln w="19050"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endParaRPr lang="en-US" altLang="ko-KR" b="1" kern="0" dirty="0">
              <a:ln w="19050">
                <a:noFill/>
              </a:ln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altLang="ko-KR" b="1" kern="0" dirty="0">
                <a:ln w="19050">
                  <a:noFill/>
                </a:ln>
                <a:latin typeface="맑은 고딕" panose="020B0503020000020004" pitchFamily="50" charset="-127"/>
                <a:ea typeface="맑은 고딕" panose="020B0503020000020004" pitchFamily="50" charset="-127"/>
                <a:cs typeface="Arial" panose="020B0604020202020204" pitchFamily="34" charset="0"/>
              </a:rPr>
              <a:t>2024. 03. 22.</a:t>
            </a:r>
            <a:endParaRPr lang="ko-KR" altLang="en-US" sz="800" b="1" dirty="0"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57" b="89785" l="5835" r="94878">
                        <a14:foregroundMark x1="8330" y1="28136" x2="6281" y2="37097"/>
                        <a14:foregroundMark x1="9131" y1="20789" x2="9131" y2="20789"/>
                        <a14:foregroundMark x1="9310" y1="42832" x2="9310" y2="42832"/>
                        <a14:foregroundMark x1="20802" y1="67921" x2="20802" y2="67921"/>
                        <a14:foregroundMark x1="31893" y1="52509" x2="31893" y2="52509"/>
                        <a14:foregroundMark x1="44766" y1="40323" x2="44766" y2="40323"/>
                        <a14:foregroundMark x1="48775" y1="41935" x2="48775" y2="41935"/>
                        <a14:foregroundMark x1="48552" y1="36380" x2="48686" y2="45341"/>
                        <a14:foregroundMark x1="46682" y1="50179" x2="47617" y2="50179"/>
                        <a14:foregroundMark x1="48597" y1="50717" x2="48552" y2="54659"/>
                        <a14:foregroundMark x1="46102" y1="61470" x2="47439" y2="65054"/>
                        <a14:foregroundMark x1="52829" y1="37276" x2="55412" y2="37814"/>
                        <a14:foregroundMark x1="56615" y1="40681" x2="55902" y2="52688"/>
                        <a14:foregroundMark x1="59644" y1="36918" x2="60089" y2="55197"/>
                        <a14:foregroundMark x1="45969" y1="50179" x2="47171" y2="50179"/>
                        <a14:foregroundMark x1="43252" y1="66129" x2="43073" y2="73656"/>
                        <a14:foregroundMark x1="64454" y1="38710" x2="64811" y2="50896"/>
                        <a14:foregroundMark x1="65746" y1="68817" x2="66192" y2="74194"/>
                        <a14:foregroundMark x1="75724" y1="55735" x2="79198" y2="55735"/>
                        <a14:foregroundMark x1="88686" y1="35663" x2="88508" y2="43548"/>
                        <a14:foregroundMark x1="92784" y1="39427" x2="92784" y2="40681"/>
                        <a14:foregroundMark x1="94922" y1="39068" x2="94922" y2="47670"/>
                        <a14:foregroundMark x1="88151" y1="55914" x2="92249" y2="56452"/>
                        <a14:foregroundMark x1="88330" y1="70072" x2="89220" y2="75986"/>
                        <a14:foregroundMark x1="10156" y1="22581" x2="10156" y2="22581"/>
                        <a14:foregroundMark x1="5835" y1="37993" x2="5835" y2="37993"/>
                        <a14:foregroundMark x1="9176" y1="21505" x2="9176" y2="21505"/>
                        <a14:foregroundMark x1="60089" y1="66667" x2="60089" y2="66667"/>
                        <a14:foregroundMark x1="77016" y1="34767" x2="81336" y2="34946"/>
                        <a14:foregroundMark x1="82673" y1="39247" x2="82494" y2="49821"/>
                        <a14:backgroundMark x1="70067" y1="45878" x2="70067" y2="45878"/>
                        <a14:backgroundMark x1="46815" y1="43548" x2="46815" y2="435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0216" y="5229200"/>
            <a:ext cx="3783567" cy="94041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1CEA3CB-700C-9CE7-9EF4-CF11F3C0175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860" y="3331539"/>
            <a:ext cx="656246" cy="33660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29B7AD7-9EA7-A312-01B8-1A1FB5A4A3CF}"/>
              </a:ext>
            </a:extLst>
          </p:cNvPr>
          <p:cNvSpPr txBox="1"/>
          <p:nvPr/>
        </p:nvSpPr>
        <p:spPr>
          <a:xfrm>
            <a:off x="4029376" y="3253701"/>
            <a:ext cx="2718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/>
              <a:t>노무법인 본</a:t>
            </a:r>
          </a:p>
        </p:txBody>
      </p:sp>
    </p:spTree>
    <p:extLst>
      <p:ext uri="{BB962C8B-B14F-4D97-AF65-F5344CB8AC3E}">
        <p14:creationId xmlns:p14="http://schemas.microsoft.com/office/powerpoint/2010/main" val="3633255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직사각형 22"/>
          <p:cNvSpPr/>
          <p:nvPr/>
        </p:nvSpPr>
        <p:spPr>
          <a:xfrm>
            <a:off x="0" y="0"/>
            <a:ext cx="4572000" cy="685799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0" y="2735672"/>
            <a:ext cx="3203848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2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square" rtlCol="0">
            <a:spAutoFit/>
          </a:bodyPr>
          <a:lstStyle/>
          <a:p>
            <a:pPr algn="r"/>
            <a:r>
              <a:rPr lang="ko-KR" altLang="en-US" sz="2000" b="1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예방 교육</a:t>
            </a:r>
            <a:r>
              <a:rPr lang="en-US" altLang="ko-KR" sz="40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rPr>
              <a:t>INDEX</a:t>
            </a:r>
            <a:endParaRPr lang="ko-KR" altLang="en-US" sz="40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4932039" y="908720"/>
            <a:ext cx="3017613" cy="1115152"/>
            <a:chOff x="6732240" y="1079669"/>
            <a:chExt cx="2736304" cy="1974621"/>
          </a:xfrm>
        </p:grpSpPr>
        <p:sp>
          <p:nvSpPr>
            <p:cNvPr id="26" name="TextBox 25"/>
            <p:cNvSpPr txBox="1"/>
            <p:nvPr/>
          </p:nvSpPr>
          <p:spPr>
            <a:xfrm>
              <a:off x="6732240" y="1079669"/>
              <a:ext cx="1296001" cy="1307967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altLang="ko-KR" sz="4800" spc="-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01</a:t>
              </a:r>
              <a:endParaRPr lang="ko-KR" altLang="en-US" sz="4800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27" name="직선 연결선 26"/>
            <p:cNvCxnSpPr/>
            <p:nvPr/>
          </p:nvCxnSpPr>
          <p:spPr>
            <a:xfrm>
              <a:off x="6732240" y="2385576"/>
              <a:ext cx="1175184" cy="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6732240" y="2438737"/>
              <a:ext cx="273630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ko-KR" altLang="en-US" sz="24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개요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4932038" y="2378023"/>
            <a:ext cx="3017614" cy="1115152"/>
            <a:chOff x="6732239" y="1079669"/>
            <a:chExt cx="2736305" cy="1974621"/>
          </a:xfrm>
        </p:grpSpPr>
        <p:sp>
          <p:nvSpPr>
            <p:cNvPr id="30" name="TextBox 29"/>
            <p:cNvSpPr txBox="1"/>
            <p:nvPr/>
          </p:nvSpPr>
          <p:spPr>
            <a:xfrm>
              <a:off x="6732239" y="1079669"/>
              <a:ext cx="1296001" cy="1307966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altLang="ko-KR" sz="4800" spc="-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02</a:t>
              </a:r>
              <a:endParaRPr lang="ko-KR" altLang="en-US" sz="4800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31" name="직선 연결선 30"/>
            <p:cNvCxnSpPr/>
            <p:nvPr/>
          </p:nvCxnSpPr>
          <p:spPr>
            <a:xfrm>
              <a:off x="6732240" y="2385576"/>
              <a:ext cx="1175184" cy="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TextBox 31"/>
            <p:cNvSpPr txBox="1"/>
            <p:nvPr/>
          </p:nvSpPr>
          <p:spPr>
            <a:xfrm>
              <a:off x="6732240" y="2438737"/>
              <a:ext cx="273630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ko-KR" altLang="en-US" sz="24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개념</a:t>
              </a:r>
            </a:p>
          </p:txBody>
        </p:sp>
      </p:grpSp>
      <p:grpSp>
        <p:nvGrpSpPr>
          <p:cNvPr id="2" name="그룹 1">
            <a:extLst>
              <a:ext uri="{FF2B5EF4-FFF2-40B4-BE49-F238E27FC236}">
                <a16:creationId xmlns:a16="http://schemas.microsoft.com/office/drawing/2014/main" id="{C0B38A04-7448-C429-9492-48D3B4CEAA30}"/>
              </a:ext>
            </a:extLst>
          </p:cNvPr>
          <p:cNvGrpSpPr/>
          <p:nvPr/>
        </p:nvGrpSpPr>
        <p:grpSpPr>
          <a:xfrm>
            <a:off x="4932038" y="3731603"/>
            <a:ext cx="3017614" cy="1115152"/>
            <a:chOff x="6732239" y="1079669"/>
            <a:chExt cx="2736305" cy="197462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E858A94-899D-9471-6C11-B409A2FBCB37}"/>
                </a:ext>
              </a:extLst>
            </p:cNvPr>
            <p:cNvSpPr txBox="1"/>
            <p:nvPr/>
          </p:nvSpPr>
          <p:spPr>
            <a:xfrm>
              <a:off x="6732239" y="1079669"/>
              <a:ext cx="1296001" cy="1307966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altLang="ko-KR" sz="4800" spc="-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03</a:t>
              </a:r>
              <a:endParaRPr lang="ko-KR" altLang="en-US" sz="4800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4" name="직선 연결선 3">
              <a:extLst>
                <a:ext uri="{FF2B5EF4-FFF2-40B4-BE49-F238E27FC236}">
                  <a16:creationId xmlns:a16="http://schemas.microsoft.com/office/drawing/2014/main" id="{4F762ACE-C793-042B-7854-A036C852B144}"/>
                </a:ext>
              </a:extLst>
            </p:cNvPr>
            <p:cNvCxnSpPr/>
            <p:nvPr/>
          </p:nvCxnSpPr>
          <p:spPr>
            <a:xfrm>
              <a:off x="6732240" y="2385576"/>
              <a:ext cx="1175184" cy="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0F16D16-4D36-6A93-6550-8C95C2EDFE05}"/>
                </a:ext>
              </a:extLst>
            </p:cNvPr>
            <p:cNvSpPr txBox="1"/>
            <p:nvPr/>
          </p:nvSpPr>
          <p:spPr>
            <a:xfrm>
              <a:off x="6732240" y="2438737"/>
              <a:ext cx="273630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ko-KR" altLang="en-US" sz="24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구체적 사례</a:t>
              </a: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5E8F8A49-23B7-6921-3085-05C27F98C3DA}"/>
              </a:ext>
            </a:extLst>
          </p:cNvPr>
          <p:cNvGrpSpPr/>
          <p:nvPr/>
        </p:nvGrpSpPr>
        <p:grpSpPr>
          <a:xfrm>
            <a:off x="4932039" y="5085184"/>
            <a:ext cx="3017614" cy="1115152"/>
            <a:chOff x="6732239" y="1079669"/>
            <a:chExt cx="2736305" cy="197462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29B8962-D615-5D25-C131-E964A23A9A88}"/>
                </a:ext>
              </a:extLst>
            </p:cNvPr>
            <p:cNvSpPr txBox="1"/>
            <p:nvPr/>
          </p:nvSpPr>
          <p:spPr>
            <a:xfrm>
              <a:off x="6732239" y="1079669"/>
              <a:ext cx="1296001" cy="1307966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r>
                <a:rPr lang="en-US" altLang="ko-KR" sz="4800" spc="-30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04</a:t>
              </a:r>
              <a:endParaRPr lang="ko-KR" altLang="en-US" sz="4800" spc="-300" dirty="0"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14761955-C9C3-7C3F-E0BA-7993FBFECF02}"/>
                </a:ext>
              </a:extLst>
            </p:cNvPr>
            <p:cNvCxnSpPr/>
            <p:nvPr/>
          </p:nvCxnSpPr>
          <p:spPr>
            <a:xfrm>
              <a:off x="6732240" y="2385576"/>
              <a:ext cx="1175184" cy="0"/>
            </a:xfrm>
            <a:prstGeom prst="line">
              <a:avLst/>
            </a:prstGeom>
            <a:ln w="762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96F79B1-8D95-49F3-EF80-572F91E29CE2}"/>
                </a:ext>
              </a:extLst>
            </p:cNvPr>
            <p:cNvSpPr txBox="1"/>
            <p:nvPr/>
          </p:nvSpPr>
          <p:spPr>
            <a:xfrm>
              <a:off x="6732240" y="2438737"/>
              <a:ext cx="2736304" cy="615553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r>
                <a:rPr lang="ko-KR" altLang="en-US" sz="2400" spc="-150" dirty="0"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대응 및 예방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8360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27784" y="2204864"/>
            <a:ext cx="3849066" cy="1571402"/>
            <a:chOff x="2627784" y="2649686"/>
            <a:chExt cx="3849066" cy="1571402"/>
          </a:xfrm>
        </p:grpSpPr>
        <p:sp>
          <p:nvSpPr>
            <p:cNvPr id="3" name="TextBox 2"/>
            <p:cNvSpPr txBox="1"/>
            <p:nvPr/>
          </p:nvSpPr>
          <p:spPr>
            <a:xfrm>
              <a:off x="2879812" y="2649686"/>
              <a:ext cx="3384376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US" altLang="ko-KR" sz="6000" b="1" kern="0" dirty="0">
                  <a:ln w="19050"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01</a:t>
              </a:r>
              <a:endParaRPr lang="ko-KR" altLang="en-US" sz="4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132000" y="3488694"/>
              <a:ext cx="2880000" cy="30896"/>
            </a:xfrm>
            <a:prstGeom prst="line">
              <a:avLst/>
            </a:prstGeom>
            <a:ln w="825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27784" y="3719229"/>
              <a:ext cx="3849066" cy="5018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marL="0" lvl="1" algn="ctr" fontAlgn="ctr"/>
              <a:r>
                <a:rPr lang="ko-KR" altLang="en-US" sz="280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개요</a:t>
              </a:r>
              <a:endParaRPr lang="ko-KR" altLang="en-US" sz="2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51835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제 소개를 간단히 드리면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…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endParaRPr lang="en-US" altLang="ko-KR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강사 소개</a:t>
            </a: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8E612F09-8D44-99FA-959A-8218E02022D1}"/>
              </a:ext>
            </a:extLst>
          </p:cNvPr>
          <p:cNvSpPr/>
          <p:nvPr/>
        </p:nvSpPr>
        <p:spPr>
          <a:xfrm>
            <a:off x="798088" y="1988840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81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AAC360FD-78D6-0654-9042-EDEEC383EACF}"/>
              </a:ext>
            </a:extLst>
          </p:cNvPr>
          <p:cNvSpPr/>
          <p:nvPr/>
        </p:nvSpPr>
        <p:spPr>
          <a:xfrm>
            <a:off x="3642404" y="1988840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110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7" name="사각형: 둥근 모서리 36">
            <a:extLst>
              <a:ext uri="{FF2B5EF4-FFF2-40B4-BE49-F238E27FC236}">
                <a16:creationId xmlns:a16="http://schemas.microsoft.com/office/drawing/2014/main" id="{D13EAC78-31C8-0761-E3BA-504290035D89}"/>
              </a:ext>
            </a:extLst>
          </p:cNvPr>
          <p:cNvSpPr/>
          <p:nvPr/>
        </p:nvSpPr>
        <p:spPr>
          <a:xfrm>
            <a:off x="6486720" y="1988840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8" name="사각형: 둥근 모서리 37">
            <a:extLst>
              <a:ext uri="{FF2B5EF4-FFF2-40B4-BE49-F238E27FC236}">
                <a16:creationId xmlns:a16="http://schemas.microsoft.com/office/drawing/2014/main" id="{5D6CBDEF-C14B-F1C7-8A3F-57582C4AC8DB}"/>
              </a:ext>
            </a:extLst>
          </p:cNvPr>
          <p:cNvSpPr/>
          <p:nvPr/>
        </p:nvSpPr>
        <p:spPr>
          <a:xfrm>
            <a:off x="798088" y="4237782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10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사각형: 둥근 모서리 38">
            <a:extLst>
              <a:ext uri="{FF2B5EF4-FFF2-40B4-BE49-F238E27FC236}">
                <a16:creationId xmlns:a16="http://schemas.microsoft.com/office/drawing/2014/main" id="{D2E0090C-1DF7-E1A5-DC0C-571DC982C0D9}"/>
              </a:ext>
            </a:extLst>
          </p:cNvPr>
          <p:cNvSpPr/>
          <p:nvPr/>
        </p:nvSpPr>
        <p:spPr>
          <a:xfrm>
            <a:off x="3642404" y="4237782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50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C7BA39F6-AD51-1D08-DA71-E7F6C0C69DEF}"/>
              </a:ext>
            </a:extLst>
          </p:cNvPr>
          <p:cNvSpPr/>
          <p:nvPr/>
        </p:nvSpPr>
        <p:spPr>
          <a:xfrm>
            <a:off x="6486720" y="4237782"/>
            <a:ext cx="1872208" cy="1872208"/>
          </a:xfrm>
          <a:prstGeom prst="roundRect">
            <a:avLst/>
          </a:prstGeom>
          <a:solidFill>
            <a:schemeClr val="tx2">
              <a:lumMod val="75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6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350</a:t>
            </a:r>
            <a:endParaRPr lang="ko-KR" altLang="en-US" sz="66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6820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오늘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강의는요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endParaRPr lang="en-US" altLang="ko-KR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강의 진행</a:t>
            </a:r>
          </a:p>
        </p:txBody>
      </p:sp>
      <p:sp>
        <p:nvSpPr>
          <p:cNvPr id="2" name="모서리가 둥근 직사각형 12">
            <a:extLst>
              <a:ext uri="{FF2B5EF4-FFF2-40B4-BE49-F238E27FC236}">
                <a16:creationId xmlns:a16="http://schemas.microsoft.com/office/drawing/2014/main" id="{57E7DA8E-E3F7-8F72-DC73-CA7FB1204946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1619672" y="1914574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내 괴롭힘의 개념에 대해서는 간단히 살펴보겠습니다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양쪽 모서리가 둥근 사각형 20">
            <a:extLst>
              <a:ext uri="{FF2B5EF4-FFF2-40B4-BE49-F238E27FC236}">
                <a16:creationId xmlns:a16="http://schemas.microsoft.com/office/drawing/2014/main" id="{D048890B-D32D-A415-9B31-81112E983A5C}"/>
              </a:ext>
            </a:extLst>
          </p:cNvPr>
          <p:cNvSpPr/>
          <p:nvPr/>
        </p:nvSpPr>
        <p:spPr>
          <a:xfrm rot="16200000">
            <a:off x="992750" y="1798322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BC5E0CD-BDA8-383A-BB4C-0AD2043A9BF3}"/>
              </a:ext>
            </a:extLst>
          </p:cNvPr>
          <p:cNvSpPr/>
          <p:nvPr/>
        </p:nvSpPr>
        <p:spPr>
          <a:xfrm>
            <a:off x="1241872" y="2003060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1</a:t>
            </a:r>
          </a:p>
        </p:txBody>
      </p:sp>
      <p:sp>
        <p:nvSpPr>
          <p:cNvPr id="18" name="모서리가 둥근 직사각형 12">
            <a:extLst>
              <a:ext uri="{FF2B5EF4-FFF2-40B4-BE49-F238E27FC236}">
                <a16:creationId xmlns:a16="http://schemas.microsoft.com/office/drawing/2014/main" id="{5592BE28-851A-105F-C2E2-482280613558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1619672" y="2600969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실제 사례를 중심으로 구체적으로 살펴보겠습니다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1" name="양쪽 모서리가 둥근 사각형 20">
            <a:extLst>
              <a:ext uri="{FF2B5EF4-FFF2-40B4-BE49-F238E27FC236}">
                <a16:creationId xmlns:a16="http://schemas.microsoft.com/office/drawing/2014/main" id="{55784A31-46BF-2C7C-1740-5D9F267CC36E}"/>
              </a:ext>
            </a:extLst>
          </p:cNvPr>
          <p:cNvSpPr/>
          <p:nvPr/>
        </p:nvSpPr>
        <p:spPr>
          <a:xfrm rot="16200000">
            <a:off x="992749" y="2491771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D25FAB76-DCB9-A288-87C8-64E6260BF331}"/>
              </a:ext>
            </a:extLst>
          </p:cNvPr>
          <p:cNvSpPr/>
          <p:nvPr/>
        </p:nvSpPr>
        <p:spPr>
          <a:xfrm>
            <a:off x="1241872" y="2685744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2</a:t>
            </a:r>
          </a:p>
        </p:txBody>
      </p:sp>
      <p:sp>
        <p:nvSpPr>
          <p:cNvPr id="23" name="모서리가 둥근 직사각형 12">
            <a:extLst>
              <a:ext uri="{FF2B5EF4-FFF2-40B4-BE49-F238E27FC236}">
                <a16:creationId xmlns:a16="http://schemas.microsoft.com/office/drawing/2014/main" id="{51B4F301-62BC-DB8F-47DE-5A1A05D3667D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1619672" y="3287364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내 괴롭힘의 대응 방안에 대해 알아보겠습니다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4" name="양쪽 모서리가 둥근 사각형 20">
            <a:extLst>
              <a:ext uri="{FF2B5EF4-FFF2-40B4-BE49-F238E27FC236}">
                <a16:creationId xmlns:a16="http://schemas.microsoft.com/office/drawing/2014/main" id="{CF994BD3-DDE6-171E-092D-A5F1A7F1F9B6}"/>
              </a:ext>
            </a:extLst>
          </p:cNvPr>
          <p:cNvSpPr/>
          <p:nvPr/>
        </p:nvSpPr>
        <p:spPr>
          <a:xfrm rot="16200000">
            <a:off x="992750" y="3173121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265A5688-CE1E-DF85-4DF4-4F7CFC1DDC45}"/>
              </a:ext>
            </a:extLst>
          </p:cNvPr>
          <p:cNvSpPr/>
          <p:nvPr/>
        </p:nvSpPr>
        <p:spPr>
          <a:xfrm>
            <a:off x="1241872" y="3377859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3</a:t>
            </a:r>
          </a:p>
        </p:txBody>
      </p:sp>
      <p:sp>
        <p:nvSpPr>
          <p:cNvPr id="26" name="모서리가 둥근 직사각형 12">
            <a:extLst>
              <a:ext uri="{FF2B5EF4-FFF2-40B4-BE49-F238E27FC236}">
                <a16:creationId xmlns:a16="http://schemas.microsoft.com/office/drawing/2014/main" id="{2B1C0B47-26DA-CB4E-62FD-4A30A93741EF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1619672" y="3973759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쉬는 시간은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5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분 정도 갖겠습니다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다만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원하시면 교육을 계속 진행하겠습니다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7" name="양쪽 모서리가 둥근 사각형 20">
            <a:extLst>
              <a:ext uri="{FF2B5EF4-FFF2-40B4-BE49-F238E27FC236}">
                <a16:creationId xmlns:a16="http://schemas.microsoft.com/office/drawing/2014/main" id="{FAB00FE5-DC4D-43F6-FC0B-764E08A50EB3}"/>
              </a:ext>
            </a:extLst>
          </p:cNvPr>
          <p:cNvSpPr/>
          <p:nvPr/>
        </p:nvSpPr>
        <p:spPr>
          <a:xfrm rot="16200000">
            <a:off x="992750" y="3855651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BAF9CCEA-67B6-852C-E256-ED14E8CDE089}"/>
              </a:ext>
            </a:extLst>
          </p:cNvPr>
          <p:cNvSpPr/>
          <p:nvPr/>
        </p:nvSpPr>
        <p:spPr>
          <a:xfrm>
            <a:off x="1241872" y="4060389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4</a:t>
            </a:r>
          </a:p>
        </p:txBody>
      </p:sp>
      <p:sp>
        <p:nvSpPr>
          <p:cNvPr id="29" name="모서리가 둥근 직사각형 12">
            <a:extLst>
              <a:ext uri="{FF2B5EF4-FFF2-40B4-BE49-F238E27FC236}">
                <a16:creationId xmlns:a16="http://schemas.microsoft.com/office/drawing/2014/main" id="{6AD6F7A5-7866-9C44-BD1A-2A878E4164D8}"/>
              </a:ext>
            </a:extLst>
          </p:cNvPr>
          <p:cNvSpPr/>
          <p:nvPr>
            <p:custDataLst>
              <p:tags r:id="rId5"/>
            </p:custDataLst>
          </p:nvPr>
        </p:nvSpPr>
        <p:spPr bwMode="auto">
          <a:xfrm>
            <a:off x="1619672" y="4660154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질문은 강의 중간에도 받겠습니다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자유롭게 해주세요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0" name="양쪽 모서리가 둥근 사각형 20">
            <a:extLst>
              <a:ext uri="{FF2B5EF4-FFF2-40B4-BE49-F238E27FC236}">
                <a16:creationId xmlns:a16="http://schemas.microsoft.com/office/drawing/2014/main" id="{30CBCEC4-F86B-5A3D-FB2A-0CE55A12AAF2}"/>
              </a:ext>
            </a:extLst>
          </p:cNvPr>
          <p:cNvSpPr/>
          <p:nvPr/>
        </p:nvSpPr>
        <p:spPr>
          <a:xfrm rot="16200000">
            <a:off x="992750" y="4551295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0BBD5DAB-B600-E0AA-D37B-D9A21CCFD417}"/>
              </a:ext>
            </a:extLst>
          </p:cNvPr>
          <p:cNvSpPr/>
          <p:nvPr/>
        </p:nvSpPr>
        <p:spPr>
          <a:xfrm>
            <a:off x="1241872" y="4756033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5</a:t>
            </a:r>
          </a:p>
        </p:txBody>
      </p:sp>
      <p:sp>
        <p:nvSpPr>
          <p:cNvPr id="32" name="모서리가 둥근 직사각형 12">
            <a:extLst>
              <a:ext uri="{FF2B5EF4-FFF2-40B4-BE49-F238E27FC236}">
                <a16:creationId xmlns:a16="http://schemas.microsoft.com/office/drawing/2014/main" id="{BEE6AED8-9EC3-3681-1024-8BC9F5C65CB6}"/>
              </a:ext>
            </a:extLst>
          </p:cNvPr>
          <p:cNvSpPr/>
          <p:nvPr>
            <p:custDataLst>
              <p:tags r:id="rId6"/>
            </p:custDataLst>
          </p:nvPr>
        </p:nvSpPr>
        <p:spPr bwMode="auto">
          <a:xfrm>
            <a:off x="1619672" y="5346547"/>
            <a:ext cx="6696744" cy="580927"/>
          </a:xfrm>
          <a:prstGeom prst="roundRect">
            <a:avLst>
              <a:gd name="adj" fmla="val 14563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저도 질문을 드리겠습니다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다만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부담은 절대 드리지 않겠습니다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양쪽 모서리가 둥근 사각형 20">
            <a:extLst>
              <a:ext uri="{FF2B5EF4-FFF2-40B4-BE49-F238E27FC236}">
                <a16:creationId xmlns:a16="http://schemas.microsoft.com/office/drawing/2014/main" id="{0DDD591C-84C4-3964-C363-8DEA49C6FD84}"/>
              </a:ext>
            </a:extLst>
          </p:cNvPr>
          <p:cNvSpPr/>
          <p:nvPr/>
        </p:nvSpPr>
        <p:spPr>
          <a:xfrm rot="16200000">
            <a:off x="992750" y="5230295"/>
            <a:ext cx="580928" cy="813432"/>
          </a:xfrm>
          <a:prstGeom prst="round2SameRect">
            <a:avLst/>
          </a:prstGeom>
          <a:solidFill>
            <a:schemeClr val="tx2">
              <a:lumMod val="75000"/>
            </a:schemeClr>
          </a:solidFill>
          <a:ln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C62507A7-4793-A827-8BCA-94020DFE1FF8}"/>
              </a:ext>
            </a:extLst>
          </p:cNvPr>
          <p:cNvSpPr/>
          <p:nvPr/>
        </p:nvSpPr>
        <p:spPr>
          <a:xfrm>
            <a:off x="1241872" y="5435033"/>
            <a:ext cx="89768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algn="ctr"/>
            <a:r>
              <a:rPr lang="en-US" altLang="ko-KR" sz="28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j-ea"/>
                <a:ea typeface="+mj-ea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568569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신고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는 늘어나고 있습니다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2020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년부터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2022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년까지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년간 총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21,411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건이 고용노동부에 접수되었고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2020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5,823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2021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7,774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2022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7,814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건으로 집계됐습니다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최근 추이</a:t>
            </a:r>
          </a:p>
        </p:txBody>
      </p:sp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7272FE68-E89D-C17C-B329-8A062655FB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527135"/>
              </p:ext>
            </p:extLst>
          </p:nvPr>
        </p:nvGraphicFramePr>
        <p:xfrm>
          <a:off x="611560" y="3673832"/>
          <a:ext cx="7920881" cy="14833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792088">
                  <a:extLst>
                    <a:ext uri="{9D8B030D-6E8A-4147-A177-3AD203B41FA5}">
                      <a16:colId xmlns:a16="http://schemas.microsoft.com/office/drawing/2014/main" val="1400126984"/>
                    </a:ext>
                  </a:extLst>
                </a:gridCol>
                <a:gridCol w="981738">
                  <a:extLst>
                    <a:ext uri="{9D8B030D-6E8A-4147-A177-3AD203B41FA5}">
                      <a16:colId xmlns:a16="http://schemas.microsoft.com/office/drawing/2014/main" val="1837918240"/>
                    </a:ext>
                  </a:extLst>
                </a:gridCol>
                <a:gridCol w="886912">
                  <a:extLst>
                    <a:ext uri="{9D8B030D-6E8A-4147-A177-3AD203B41FA5}">
                      <a16:colId xmlns:a16="http://schemas.microsoft.com/office/drawing/2014/main" val="3248055774"/>
                    </a:ext>
                  </a:extLst>
                </a:gridCol>
                <a:gridCol w="886913">
                  <a:extLst>
                    <a:ext uri="{9D8B030D-6E8A-4147-A177-3AD203B41FA5}">
                      <a16:colId xmlns:a16="http://schemas.microsoft.com/office/drawing/2014/main" val="2455489393"/>
                    </a:ext>
                  </a:extLst>
                </a:gridCol>
                <a:gridCol w="1060861">
                  <a:extLst>
                    <a:ext uri="{9D8B030D-6E8A-4147-A177-3AD203B41FA5}">
                      <a16:colId xmlns:a16="http://schemas.microsoft.com/office/drawing/2014/main" val="2400819091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278185229"/>
                    </a:ext>
                  </a:extLst>
                </a:gridCol>
                <a:gridCol w="1010036">
                  <a:extLst>
                    <a:ext uri="{9D8B030D-6E8A-4147-A177-3AD203B41FA5}">
                      <a16:colId xmlns:a16="http://schemas.microsoft.com/office/drawing/2014/main" val="4104347931"/>
                    </a:ext>
                  </a:extLst>
                </a:gridCol>
                <a:gridCol w="1438237">
                  <a:extLst>
                    <a:ext uri="{9D8B030D-6E8A-4147-A177-3AD203B41FA5}">
                      <a16:colId xmlns:a16="http://schemas.microsoft.com/office/drawing/2014/main" val="10876810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연도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접수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개선지도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err="1">
                          <a:solidFill>
                            <a:schemeClr val="bg1"/>
                          </a:solidFill>
                        </a:rPr>
                        <a:t>검찰송치</a:t>
                      </a:r>
                      <a:endParaRPr lang="ko-KR" altLang="en-US" sz="1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기소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취하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>
                          <a:solidFill>
                            <a:schemeClr val="bg1"/>
                          </a:solidFill>
                        </a:rPr>
                        <a:t>기타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73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2020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5823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5823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894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70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26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2459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2400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779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2021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7774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7774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911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148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64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2953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3762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806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2022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7814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7757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653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173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72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2598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4333</a:t>
                      </a:r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6989557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03322755-09B5-D9FD-733E-8144F4E1645C}"/>
              </a:ext>
            </a:extLst>
          </p:cNvPr>
          <p:cNvSpPr txBox="1"/>
          <p:nvPr/>
        </p:nvSpPr>
        <p:spPr>
          <a:xfrm>
            <a:off x="5243521" y="5291916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출처 </a:t>
            </a:r>
            <a:r>
              <a:rPr lang="en-US" altLang="ko-KR" dirty="0"/>
              <a:t>: </a:t>
            </a:r>
            <a:r>
              <a:rPr lang="ko-KR" altLang="en-US" dirty="0"/>
              <a:t>고용노동부 </a:t>
            </a:r>
            <a:r>
              <a:rPr lang="en-US" altLang="ko-KR" dirty="0"/>
              <a:t>2023</a:t>
            </a:r>
            <a:r>
              <a:rPr lang="ko-KR" altLang="en-US" dirty="0"/>
              <a:t>년 </a:t>
            </a:r>
            <a:r>
              <a:rPr lang="en-US" altLang="ko-KR" dirty="0"/>
              <a:t>4</a:t>
            </a:r>
            <a:r>
              <a:rPr lang="ko-KR" altLang="en-US" dirty="0"/>
              <a:t>월 발표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10E142-E6B9-A773-C0A6-51CDCDC3BE25}"/>
              </a:ext>
            </a:extLst>
          </p:cNvPr>
          <p:cNvSpPr txBox="1"/>
          <p:nvPr/>
        </p:nvSpPr>
        <p:spPr>
          <a:xfrm>
            <a:off x="2719911" y="3059668"/>
            <a:ext cx="3682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en-US" dirty="0"/>
              <a:t>직장 내 괴롭힘 신고사건 처리 결과</a:t>
            </a:r>
            <a:r>
              <a:rPr lang="en-US" altLang="ko-KR" dirty="0"/>
              <a:t>&gt;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D6E634-D59A-E2AD-BEDF-73610DD9E29F}"/>
              </a:ext>
            </a:extLst>
          </p:cNvPr>
          <p:cNvSpPr txBox="1"/>
          <p:nvPr/>
        </p:nvSpPr>
        <p:spPr>
          <a:xfrm>
            <a:off x="611560" y="6093296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※ 2023</a:t>
            </a:r>
            <a:r>
              <a:rPr lang="ko-KR" altLang="en-US" sz="1400" dirty="0"/>
              <a:t>년 집계는 </a:t>
            </a:r>
            <a:r>
              <a:rPr lang="en-US" altLang="ko-KR" sz="1400" dirty="0"/>
              <a:t>2024</a:t>
            </a:r>
            <a:r>
              <a:rPr lang="ko-KR" altLang="en-US" sz="1400" dirty="0"/>
              <a:t>년 </a:t>
            </a:r>
            <a:r>
              <a:rPr lang="en-US" altLang="ko-KR" sz="1400" dirty="0"/>
              <a:t>4</a:t>
            </a:r>
            <a:r>
              <a:rPr lang="ko-KR" altLang="en-US" sz="1400" dirty="0"/>
              <a:t>월 발표 예정</a:t>
            </a:r>
          </a:p>
        </p:txBody>
      </p:sp>
    </p:spTree>
    <p:extLst>
      <p:ext uri="{BB962C8B-B14F-4D97-AF65-F5344CB8AC3E}">
        <p14:creationId xmlns:p14="http://schemas.microsoft.com/office/powerpoint/2010/main" val="4168688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 산하기관에서도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괴롭힘은 어디서든 일어날 수 있습니다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신고가 없다고 하여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조직문화가 바람직하다고만 볼 수는 없습니다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개요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이슈</a:t>
            </a: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83BA10FC-6B0F-37F4-749D-953CD54D9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705" y="2276872"/>
            <a:ext cx="7268589" cy="355332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5BD3E82-EBCD-CC5C-B5FC-00001A5D0C4E}"/>
              </a:ext>
            </a:extLst>
          </p:cNvPr>
          <p:cNvSpPr txBox="1"/>
          <p:nvPr/>
        </p:nvSpPr>
        <p:spPr>
          <a:xfrm>
            <a:off x="611560" y="6093296"/>
            <a:ext cx="48245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/>
              <a:t>※ </a:t>
            </a:r>
            <a:r>
              <a:rPr lang="ko-KR" altLang="en-US" sz="1400" dirty="0"/>
              <a:t>출처 </a:t>
            </a:r>
            <a:r>
              <a:rPr lang="en-US" altLang="ko-KR" sz="1400" dirty="0"/>
              <a:t>: 2023. 10. 16. </a:t>
            </a:r>
            <a:r>
              <a:rPr lang="ko-KR" altLang="en-US" sz="1400" dirty="0"/>
              <a:t>경향신문</a:t>
            </a:r>
          </a:p>
        </p:txBody>
      </p:sp>
      <p:cxnSp>
        <p:nvCxnSpPr>
          <p:cNvPr id="18" name="직선 연결선 17">
            <a:extLst>
              <a:ext uri="{FF2B5EF4-FFF2-40B4-BE49-F238E27FC236}">
                <a16:creationId xmlns:a16="http://schemas.microsoft.com/office/drawing/2014/main" id="{CFA34A82-66CB-DD44-AC0A-CC3BE515DE28}"/>
              </a:ext>
            </a:extLst>
          </p:cNvPr>
          <p:cNvCxnSpPr/>
          <p:nvPr/>
        </p:nvCxnSpPr>
        <p:spPr>
          <a:xfrm>
            <a:off x="1043608" y="2603356"/>
            <a:ext cx="208823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>
            <a:extLst>
              <a:ext uri="{FF2B5EF4-FFF2-40B4-BE49-F238E27FC236}">
                <a16:creationId xmlns:a16="http://schemas.microsoft.com/office/drawing/2014/main" id="{2800B79A-FB5A-4024-47E4-770422D9BF4A}"/>
              </a:ext>
            </a:extLst>
          </p:cNvPr>
          <p:cNvCxnSpPr>
            <a:cxnSpLocks/>
          </p:cNvCxnSpPr>
          <p:nvPr/>
        </p:nvCxnSpPr>
        <p:spPr>
          <a:xfrm>
            <a:off x="2699792" y="4331548"/>
            <a:ext cx="540060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>
            <a:extLst>
              <a:ext uri="{FF2B5EF4-FFF2-40B4-BE49-F238E27FC236}">
                <a16:creationId xmlns:a16="http://schemas.microsoft.com/office/drawing/2014/main" id="{CEAC34B5-4D38-0201-F3A4-2F3F0EC320C2}"/>
              </a:ext>
            </a:extLst>
          </p:cNvPr>
          <p:cNvCxnSpPr>
            <a:cxnSpLocks/>
          </p:cNvCxnSpPr>
          <p:nvPr/>
        </p:nvCxnSpPr>
        <p:spPr>
          <a:xfrm>
            <a:off x="1043608" y="4653136"/>
            <a:ext cx="5544616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>
            <a:extLst>
              <a:ext uri="{FF2B5EF4-FFF2-40B4-BE49-F238E27FC236}">
                <a16:creationId xmlns:a16="http://schemas.microsoft.com/office/drawing/2014/main" id="{F8C334E3-69D4-9BC4-AEFD-B1E42E44E3C9}"/>
              </a:ext>
            </a:extLst>
          </p:cNvPr>
          <p:cNvCxnSpPr>
            <a:cxnSpLocks/>
          </p:cNvCxnSpPr>
          <p:nvPr/>
        </p:nvCxnSpPr>
        <p:spPr>
          <a:xfrm>
            <a:off x="2766904" y="4946064"/>
            <a:ext cx="3666960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>
            <a:extLst>
              <a:ext uri="{FF2B5EF4-FFF2-40B4-BE49-F238E27FC236}">
                <a16:creationId xmlns:a16="http://schemas.microsoft.com/office/drawing/2014/main" id="{06B04111-B3FC-F07A-9438-4F415659DB2F}"/>
              </a:ext>
            </a:extLst>
          </p:cNvPr>
          <p:cNvCxnSpPr>
            <a:cxnSpLocks/>
          </p:cNvCxnSpPr>
          <p:nvPr/>
        </p:nvCxnSpPr>
        <p:spPr>
          <a:xfrm>
            <a:off x="1298360" y="5766812"/>
            <a:ext cx="5721912" cy="0"/>
          </a:xfrm>
          <a:prstGeom prst="line">
            <a:avLst/>
          </a:prstGeom>
          <a:ln w="508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591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6">
            <a:extLst>
              <a:ext uri="{FF2B5EF4-FFF2-40B4-BE49-F238E27FC236}">
                <a16:creationId xmlns:a16="http://schemas.microsoft.com/office/drawing/2014/main" id="{139C8561-0CC1-B50A-26A5-4AF6CEEA1ED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609" y="1772817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Q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모서리가 둥근 직사각형 17">
            <a:extLst>
              <a:ext uri="{FF2B5EF4-FFF2-40B4-BE49-F238E27FC236}">
                <a16:creationId xmlns:a16="http://schemas.microsoft.com/office/drawing/2014/main" id="{1862EF14-2E13-54F6-85F8-EDBED310BE6C}"/>
              </a:ext>
            </a:extLst>
          </p:cNvPr>
          <p:cNvSpPr/>
          <p:nvPr/>
        </p:nvSpPr>
        <p:spPr>
          <a:xfrm>
            <a:off x="1512125" y="1772816"/>
            <a:ext cx="7233908" cy="949586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내 괴롭힘 제도가 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2019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년 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7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월부터 시행되었는데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시행 이전에 있었던 행위에 대해서는 신고해도 아무런 소용이 없나요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</a:t>
            </a:r>
            <a:endParaRPr lang="ko-KR" altLang="en-US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모서리가 둥근 직사각형 17">
            <a:extLst>
              <a:ext uri="{FF2B5EF4-FFF2-40B4-BE49-F238E27FC236}">
                <a16:creationId xmlns:a16="http://schemas.microsoft.com/office/drawing/2014/main" id="{6EAEB8ED-D21C-878A-567E-269846DC7946}"/>
              </a:ext>
            </a:extLst>
          </p:cNvPr>
          <p:cNvSpPr/>
          <p:nvPr/>
        </p:nvSpPr>
        <p:spPr>
          <a:xfrm>
            <a:off x="1506395" y="4135599"/>
            <a:ext cx="7233908" cy="1669666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아닙니다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시행 전 행위에 대해서는 근로기준법상 직장 내 괴롭힘 관련 규정이 적용되지 않으나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대부분의 직장 내 괴롭힘 행위는 징계의 대상이 되는 비위행위에 해당될 수 있으며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과거 행위자의 행위는 비록 직장 내 괴롭힘 시행 전이라도 사실인정을 하는데 있어 중요한 참고가 될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모서리가 둥근 직사각형 6">
            <a:extLst>
              <a:ext uri="{FF2B5EF4-FFF2-40B4-BE49-F238E27FC236}">
                <a16:creationId xmlns:a16="http://schemas.microsoft.com/office/drawing/2014/main" id="{B53C6650-1662-9E26-1DFE-C2F8B82F8334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2609" y="4129522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A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24553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27784" y="2204864"/>
            <a:ext cx="3849066" cy="1571402"/>
            <a:chOff x="2627784" y="2649686"/>
            <a:chExt cx="3849066" cy="1571402"/>
          </a:xfrm>
        </p:grpSpPr>
        <p:sp>
          <p:nvSpPr>
            <p:cNvPr id="3" name="TextBox 2"/>
            <p:cNvSpPr txBox="1"/>
            <p:nvPr/>
          </p:nvSpPr>
          <p:spPr>
            <a:xfrm>
              <a:off x="2879812" y="2649686"/>
              <a:ext cx="3384376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US" altLang="ko-KR" sz="6000" b="1" kern="0" dirty="0">
                  <a:ln w="19050"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02</a:t>
              </a:r>
              <a:endParaRPr lang="ko-KR" altLang="en-US" sz="4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132000" y="3488694"/>
              <a:ext cx="2880000" cy="30896"/>
            </a:xfrm>
            <a:prstGeom prst="line">
              <a:avLst/>
            </a:prstGeom>
            <a:ln w="825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27784" y="3719229"/>
              <a:ext cx="3849066" cy="5018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marL="0" lvl="1" algn="ctr" fontAlgn="ctr"/>
              <a:r>
                <a:rPr lang="ko-KR" altLang="en-US" sz="280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개념</a:t>
              </a:r>
              <a:endParaRPr lang="ko-KR" altLang="en-US" sz="2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9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1305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직사각형 41">
            <a:extLst>
              <a:ext uri="{FF2B5EF4-FFF2-40B4-BE49-F238E27FC236}">
                <a16:creationId xmlns:a16="http://schemas.microsoft.com/office/drawing/2014/main" id="{B8D8684A-C3C2-676F-4EEE-6FC0DEBD3E5F}"/>
              </a:ext>
            </a:extLst>
          </p:cNvPr>
          <p:cNvSpPr/>
          <p:nvPr/>
        </p:nvSpPr>
        <p:spPr>
          <a:xfrm>
            <a:off x="395288" y="2205038"/>
            <a:ext cx="8353425" cy="4392612"/>
          </a:xfrm>
          <a:prstGeom prst="rect">
            <a:avLst/>
          </a:prstGeom>
          <a:solidFill>
            <a:srgbClr val="EDF4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내 생활이 어려운 이유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직장에서는 다양한 사람들이 모여 업무를 수행하고 있습니다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사람들이 모인 곳에서의 갈등은 없을 수 없으나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갈등의 정도가 지나친 경우에는 직장 내 괴롭힘에 해당할 수 있습니다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개념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F63AB2E-935A-2BB2-8CBF-750BC66F7F3E}"/>
              </a:ext>
            </a:extLst>
          </p:cNvPr>
          <p:cNvSpPr txBox="1"/>
          <p:nvPr/>
        </p:nvSpPr>
        <p:spPr>
          <a:xfrm>
            <a:off x="1331640" y="249289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너는 꼭 시켜야 하냐</a:t>
            </a:r>
            <a:r>
              <a:rPr lang="en-US" altLang="ko-KR" b="1" dirty="0"/>
              <a:t>?</a:t>
            </a:r>
            <a:endParaRPr lang="ko-KR" altLang="en-US" b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DE1D161-D2C3-ACC6-41B8-6A18742A6B05}"/>
              </a:ext>
            </a:extLst>
          </p:cNvPr>
          <p:cNvSpPr txBox="1"/>
          <p:nvPr/>
        </p:nvSpPr>
        <p:spPr>
          <a:xfrm>
            <a:off x="5281736" y="2492896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스스로 한다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6D1682-6FE6-A2BA-BDE3-230CE1190CBA}"/>
              </a:ext>
            </a:extLst>
          </p:cNvPr>
          <p:cNvSpPr txBox="1"/>
          <p:nvPr/>
        </p:nvSpPr>
        <p:spPr>
          <a:xfrm>
            <a:off x="5281736" y="3626441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그걸 왜 네 마음대로 해</a:t>
            </a:r>
            <a:r>
              <a:rPr lang="en-US" altLang="ko-KR" b="1" dirty="0"/>
              <a:t>?</a:t>
            </a:r>
            <a:endParaRPr lang="ko-KR" altLang="en-US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3DA85EC-E773-D485-3EC5-7CBC0863E303}"/>
              </a:ext>
            </a:extLst>
          </p:cNvPr>
          <p:cNvSpPr txBox="1"/>
          <p:nvPr/>
        </p:nvSpPr>
        <p:spPr>
          <a:xfrm>
            <a:off x="1331640" y="3626441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수동적으로 한다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346055E-C94F-75E1-C291-0EE5F30DFEA6}"/>
              </a:ext>
            </a:extLst>
          </p:cNvPr>
          <p:cNvSpPr txBox="1"/>
          <p:nvPr/>
        </p:nvSpPr>
        <p:spPr>
          <a:xfrm>
            <a:off x="1331640" y="450912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모르면 물어보라고</a:t>
            </a:r>
            <a:r>
              <a:rPr lang="en-US" altLang="ko-KR" b="1" dirty="0"/>
              <a:t>!</a:t>
            </a:r>
            <a:endParaRPr lang="ko-KR" altLang="en-US" b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9D860AB-4270-565A-AC9C-A4EBE47B9428}"/>
              </a:ext>
            </a:extLst>
          </p:cNvPr>
          <p:cNvSpPr txBox="1"/>
          <p:nvPr/>
        </p:nvSpPr>
        <p:spPr>
          <a:xfrm>
            <a:off x="5281736" y="4509120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물어본다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3AB9B96-AAD0-70F7-C19E-D4A53BD5AB12}"/>
              </a:ext>
            </a:extLst>
          </p:cNvPr>
          <p:cNvSpPr txBox="1"/>
          <p:nvPr/>
        </p:nvSpPr>
        <p:spPr>
          <a:xfrm>
            <a:off x="5281736" y="575712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넌 아직도 그걸 모르냐</a:t>
            </a:r>
            <a:r>
              <a:rPr lang="en-US" altLang="ko-KR" b="1" dirty="0"/>
              <a:t>?</a:t>
            </a:r>
            <a:endParaRPr lang="ko-KR" altLang="en-US" b="1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26D0B09-559B-4AE5-D95D-7241B51E3A12}"/>
              </a:ext>
            </a:extLst>
          </p:cNvPr>
          <p:cNvSpPr txBox="1"/>
          <p:nvPr/>
        </p:nvSpPr>
        <p:spPr>
          <a:xfrm>
            <a:off x="1331640" y="5757122"/>
            <a:ext cx="2304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/>
              <a:t>안 물어본다</a:t>
            </a:r>
            <a:r>
              <a:rPr lang="en-US" altLang="ko-KR" b="1" dirty="0"/>
              <a:t>.</a:t>
            </a:r>
            <a:endParaRPr lang="ko-KR" altLang="en-US" b="1" dirty="0"/>
          </a:p>
        </p:txBody>
      </p:sp>
      <p:sp>
        <p:nvSpPr>
          <p:cNvPr id="34" name="화살표: 오른쪽 33">
            <a:extLst>
              <a:ext uri="{FF2B5EF4-FFF2-40B4-BE49-F238E27FC236}">
                <a16:creationId xmlns:a16="http://schemas.microsoft.com/office/drawing/2014/main" id="{4CBE059A-5C1E-B142-EAE8-EB5B84343C69}"/>
              </a:ext>
            </a:extLst>
          </p:cNvPr>
          <p:cNvSpPr/>
          <p:nvPr/>
        </p:nvSpPr>
        <p:spPr>
          <a:xfrm>
            <a:off x="3642370" y="2639381"/>
            <a:ext cx="1512168" cy="70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화살표: 오른쪽 34">
            <a:extLst>
              <a:ext uri="{FF2B5EF4-FFF2-40B4-BE49-F238E27FC236}">
                <a16:creationId xmlns:a16="http://schemas.microsoft.com/office/drawing/2014/main" id="{F13548FA-0CF5-477B-6936-525996EB5921}"/>
              </a:ext>
            </a:extLst>
          </p:cNvPr>
          <p:cNvSpPr/>
          <p:nvPr/>
        </p:nvSpPr>
        <p:spPr>
          <a:xfrm>
            <a:off x="3642370" y="4658681"/>
            <a:ext cx="1512168" cy="70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화살표: 오른쪽 35">
            <a:extLst>
              <a:ext uri="{FF2B5EF4-FFF2-40B4-BE49-F238E27FC236}">
                <a16:creationId xmlns:a16="http://schemas.microsoft.com/office/drawing/2014/main" id="{FEA7FA5B-E84F-C055-7976-7F65E23BFB2B}"/>
              </a:ext>
            </a:extLst>
          </p:cNvPr>
          <p:cNvSpPr/>
          <p:nvPr/>
        </p:nvSpPr>
        <p:spPr>
          <a:xfrm rot="10800000">
            <a:off x="3642370" y="5906683"/>
            <a:ext cx="1512168" cy="70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7" name="화살표: 오른쪽 36">
            <a:extLst>
              <a:ext uri="{FF2B5EF4-FFF2-40B4-BE49-F238E27FC236}">
                <a16:creationId xmlns:a16="http://schemas.microsoft.com/office/drawing/2014/main" id="{9C4F9A6E-A0D6-3E42-3BF9-3EFE77237D69}"/>
              </a:ext>
            </a:extLst>
          </p:cNvPr>
          <p:cNvSpPr/>
          <p:nvPr/>
        </p:nvSpPr>
        <p:spPr>
          <a:xfrm rot="10800000">
            <a:off x="3642370" y="3776002"/>
            <a:ext cx="1512168" cy="7020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화살표: 위쪽 37">
            <a:extLst>
              <a:ext uri="{FF2B5EF4-FFF2-40B4-BE49-F238E27FC236}">
                <a16:creationId xmlns:a16="http://schemas.microsoft.com/office/drawing/2014/main" id="{3BB3F833-DDA0-1509-D1B9-6F9D85EC5C8B}"/>
              </a:ext>
            </a:extLst>
          </p:cNvPr>
          <p:cNvSpPr/>
          <p:nvPr/>
        </p:nvSpPr>
        <p:spPr>
          <a:xfrm>
            <a:off x="2195736" y="2956302"/>
            <a:ext cx="72008" cy="62600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9" name="화살표: 위쪽 38">
            <a:extLst>
              <a:ext uri="{FF2B5EF4-FFF2-40B4-BE49-F238E27FC236}">
                <a16:creationId xmlns:a16="http://schemas.microsoft.com/office/drawing/2014/main" id="{14372897-B11F-7087-802E-8EFC0FD569A1}"/>
              </a:ext>
            </a:extLst>
          </p:cNvPr>
          <p:cNvSpPr/>
          <p:nvPr/>
        </p:nvSpPr>
        <p:spPr>
          <a:xfrm>
            <a:off x="2195736" y="5021552"/>
            <a:ext cx="72008" cy="62600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화살표: 위쪽 39">
            <a:extLst>
              <a:ext uri="{FF2B5EF4-FFF2-40B4-BE49-F238E27FC236}">
                <a16:creationId xmlns:a16="http://schemas.microsoft.com/office/drawing/2014/main" id="{343102AA-6273-8CD3-FD19-BC1305BA9795}"/>
              </a:ext>
            </a:extLst>
          </p:cNvPr>
          <p:cNvSpPr/>
          <p:nvPr/>
        </p:nvSpPr>
        <p:spPr>
          <a:xfrm rot="10800000">
            <a:off x="5832140" y="2956302"/>
            <a:ext cx="72008" cy="62600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화살표: 위쪽 40">
            <a:extLst>
              <a:ext uri="{FF2B5EF4-FFF2-40B4-BE49-F238E27FC236}">
                <a16:creationId xmlns:a16="http://schemas.microsoft.com/office/drawing/2014/main" id="{A403856E-F652-BADC-D6C1-2C3624CE3E56}"/>
              </a:ext>
            </a:extLst>
          </p:cNvPr>
          <p:cNvSpPr/>
          <p:nvPr/>
        </p:nvSpPr>
        <p:spPr>
          <a:xfrm rot="10800000">
            <a:off x="5832140" y="5021552"/>
            <a:ext cx="72008" cy="62600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588911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괴롭힘이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뭔가요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</a:t>
            </a:r>
            <a:r>
              <a:rPr lang="ko-KR" altLang="en-US" sz="1400" b="1" dirty="0" err="1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괴롭힘이란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① 사용자 또는 근로자가 직장에서의 지위 또는 관계 등의 우위를 이용하여 ② 업무상 적정범위를 넘어 ③ 신체적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·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고통을 주거나 근무환경을 악화시키는 행위를 말합니다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개념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우위를 이용</a:t>
            </a:r>
          </a:p>
        </p:txBody>
      </p:sp>
      <p:sp>
        <p:nvSpPr>
          <p:cNvPr id="2" name="사각형: 둥근 모서리 83">
            <a:extLst>
              <a:ext uri="{FF2B5EF4-FFF2-40B4-BE49-F238E27FC236}">
                <a16:creationId xmlns:a16="http://schemas.microsoft.com/office/drawing/2014/main" id="{EC4C04F4-EA89-5816-01F9-693A4FE518EB}"/>
              </a:ext>
            </a:extLst>
          </p:cNvPr>
          <p:cNvSpPr/>
          <p:nvPr/>
        </p:nvSpPr>
        <p:spPr>
          <a:xfrm>
            <a:off x="430038" y="2898596"/>
            <a:ext cx="8282494" cy="3554740"/>
          </a:xfrm>
          <a:prstGeom prst="roundRect">
            <a:avLst>
              <a:gd name="adj" fmla="val 4099"/>
            </a:avLst>
          </a:prstGeom>
          <a:solidFill>
            <a:srgbClr val="0F457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spcBef>
                <a:spcPct val="0"/>
              </a:spcBef>
            </a:pPr>
            <a:endParaRPr lang="ko-KR" altLang="en-US">
              <a:solidFill>
                <a:srgbClr val="FFFFFF"/>
              </a:solidFill>
              <a:latin typeface="Arial" pitchFamily="34" charset="0"/>
              <a:ea typeface="맑은 고딕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8471A8A-A257-DA6E-07FF-8CD2F99E08B5}"/>
              </a:ext>
            </a:extLst>
          </p:cNvPr>
          <p:cNvSpPr/>
          <p:nvPr/>
        </p:nvSpPr>
        <p:spPr>
          <a:xfrm>
            <a:off x="394175" y="2898595"/>
            <a:ext cx="8354219" cy="3482732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>
              <a:lnSpc>
                <a:spcPct val="150000"/>
              </a:lnSpc>
            </a:pP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“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우위성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”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이란 피해자가 괴롭힘 행위에 대해 저항 또는 거절이 어려울 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가능성이 높은 관계를 의미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>
              <a:lnSpc>
                <a:spcPct val="150000"/>
              </a:lnSpc>
            </a:pP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“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지위의 우위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”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는 원칙적으로 지휘명령 관계에서 상위에 있는 것을 말하나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,</a:t>
            </a:r>
          </a:p>
          <a:p>
            <a:pPr defTabSz="914377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회사 내 직위 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·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직급 체계상 상위에 있음을 이용한다면 인정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>
              <a:lnSpc>
                <a:spcPct val="150000"/>
              </a:lnSpc>
            </a:pP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“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관계의 우위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”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는 사실상 우위를 점하고 있다고 판단되는 모든 관계가 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>
              <a:lnSpc>
                <a:spcPct val="150000"/>
              </a:lnSpc>
            </a:pP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포함될 수 있음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ko-KR" altLang="en-US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양쪽 모서리가 둥근 사각형 10">
            <a:extLst>
              <a:ext uri="{FF2B5EF4-FFF2-40B4-BE49-F238E27FC236}">
                <a16:creationId xmlns:a16="http://schemas.microsoft.com/office/drawing/2014/main" id="{361AB054-039A-05B1-7223-C7C279DCFBDA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4493" y="2437031"/>
            <a:ext cx="8354219" cy="42060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4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직장에서의 지위 또는 관계 등의 우위를 이용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E595A56-B1BF-09B8-96EF-21C3B873A6C7}"/>
              </a:ext>
            </a:extLst>
          </p:cNvPr>
          <p:cNvGrpSpPr/>
          <p:nvPr/>
        </p:nvGrpSpPr>
        <p:grpSpPr>
          <a:xfrm>
            <a:off x="457200" y="3236673"/>
            <a:ext cx="298376" cy="278052"/>
            <a:chOff x="9645392" y="3380150"/>
            <a:chExt cx="175099" cy="175673"/>
          </a:xfrm>
        </p:grpSpPr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1DD8DB1E-BA82-E334-E3D3-719AA491E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7CFDF5A-00C9-1F64-8A5A-2422CB4DC4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880ACF6-81E5-0AC9-77C4-A1CCCE60BA7B}"/>
              </a:ext>
            </a:extLst>
          </p:cNvPr>
          <p:cNvGrpSpPr/>
          <p:nvPr/>
        </p:nvGrpSpPr>
        <p:grpSpPr>
          <a:xfrm>
            <a:off x="457200" y="4335843"/>
            <a:ext cx="298376" cy="278052"/>
            <a:chOff x="9645392" y="3380150"/>
            <a:chExt cx="175099" cy="17567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9536A60-A052-E2EE-19AB-624306488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2DD2F6E-1670-8427-1E19-1EAF1DFB5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6F2AD27-FD06-9865-DE64-D0C8E1DA16D4}"/>
              </a:ext>
            </a:extLst>
          </p:cNvPr>
          <p:cNvGrpSpPr/>
          <p:nvPr/>
        </p:nvGrpSpPr>
        <p:grpSpPr>
          <a:xfrm>
            <a:off x="463559" y="5411771"/>
            <a:ext cx="298376" cy="278052"/>
            <a:chOff x="9645392" y="3380150"/>
            <a:chExt cx="175099" cy="175673"/>
          </a:xfrm>
        </p:grpSpPr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6D5095D1-CEC4-3DFC-FBF8-94207070C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74006BF-79EB-0361-0C8E-3B18214BA7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754559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괴롭힘이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뭔가요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괴롭힘은 업무 관련성을 요하나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여기서 업무 관련성은 포괄적인 업무 관련성을 요하므로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앞서 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“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우위성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”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인정되는 경우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관련성이 부정되는 경우를 상정하기는 어렵습니다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개념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업무상 적정 범위를 넘어</a:t>
            </a:r>
          </a:p>
        </p:txBody>
      </p:sp>
      <p:sp>
        <p:nvSpPr>
          <p:cNvPr id="2" name="사각형: 둥근 모서리 83">
            <a:extLst>
              <a:ext uri="{FF2B5EF4-FFF2-40B4-BE49-F238E27FC236}">
                <a16:creationId xmlns:a16="http://schemas.microsoft.com/office/drawing/2014/main" id="{EC4C04F4-EA89-5816-01F9-693A4FE518EB}"/>
              </a:ext>
            </a:extLst>
          </p:cNvPr>
          <p:cNvSpPr/>
          <p:nvPr/>
        </p:nvSpPr>
        <p:spPr>
          <a:xfrm>
            <a:off x="430038" y="2898596"/>
            <a:ext cx="8282494" cy="3554740"/>
          </a:xfrm>
          <a:prstGeom prst="roundRect">
            <a:avLst>
              <a:gd name="adj" fmla="val 4099"/>
            </a:avLst>
          </a:prstGeom>
          <a:solidFill>
            <a:srgbClr val="0F457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spcBef>
                <a:spcPct val="0"/>
              </a:spcBef>
            </a:pPr>
            <a:endParaRPr lang="ko-KR" altLang="en-US">
              <a:solidFill>
                <a:srgbClr val="FFFFFF"/>
              </a:solidFill>
              <a:latin typeface="Arial" pitchFamily="34" charset="0"/>
              <a:ea typeface="맑은 고딕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8471A8A-A257-DA6E-07FF-8CD2F99E08B5}"/>
              </a:ext>
            </a:extLst>
          </p:cNvPr>
          <p:cNvSpPr/>
          <p:nvPr/>
        </p:nvSpPr>
        <p:spPr>
          <a:xfrm>
            <a:off x="394175" y="2898595"/>
            <a:ext cx="8354219" cy="3482732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문제된 행위가 사회 통념에 비추어 볼 때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업무상 필요성이 인정되지 않거나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,</a:t>
            </a:r>
          </a:p>
          <a:p>
            <a:pPr defTabSz="914377"/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그 행위 양태가 사회 통념상 상당하지 않은 경우</a:t>
            </a:r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업무 관련성은 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‘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포괄적인 업무 관련성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’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을 의미하므로 직접적인 업무수행 중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에서 발생한 경우가 아니더라도 업무수행에 편승하여 이루어졌거나 </a:t>
            </a:r>
            <a:r>
              <a:rPr lang="ko-KR" altLang="en-US" dirty="0" err="1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업무수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행을 빙자하여 발생한 경우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업무상 지시나 주의 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·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명령에 불만을 느끼더라도 사회통념상 업무상 필요에 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의한 것이었다면 직장 내 괴롭힘으로 인정하기 어려움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ko-KR" altLang="en-US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양쪽 모서리가 둥근 사각형 10">
            <a:extLst>
              <a:ext uri="{FF2B5EF4-FFF2-40B4-BE49-F238E27FC236}">
                <a16:creationId xmlns:a16="http://schemas.microsoft.com/office/drawing/2014/main" id="{361AB054-039A-05B1-7223-C7C279DCFBDA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4493" y="2437031"/>
            <a:ext cx="8354219" cy="42060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4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E595A56-B1BF-09B8-96EF-21C3B873A6C7}"/>
              </a:ext>
            </a:extLst>
          </p:cNvPr>
          <p:cNvGrpSpPr/>
          <p:nvPr/>
        </p:nvGrpSpPr>
        <p:grpSpPr>
          <a:xfrm>
            <a:off x="457200" y="3422526"/>
            <a:ext cx="298376" cy="278052"/>
            <a:chOff x="9645392" y="3380150"/>
            <a:chExt cx="175099" cy="175673"/>
          </a:xfrm>
        </p:grpSpPr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1DD8DB1E-BA82-E334-E3D3-719AA491E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7CFDF5A-00C9-1F64-8A5A-2422CB4DC4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880ACF6-81E5-0AC9-77C4-A1CCCE60BA7B}"/>
              </a:ext>
            </a:extLst>
          </p:cNvPr>
          <p:cNvGrpSpPr/>
          <p:nvPr/>
        </p:nvGrpSpPr>
        <p:grpSpPr>
          <a:xfrm>
            <a:off x="457200" y="4221543"/>
            <a:ext cx="298376" cy="278052"/>
            <a:chOff x="9645392" y="3380150"/>
            <a:chExt cx="175099" cy="17567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9536A60-A052-E2EE-19AB-624306488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2DD2F6E-1670-8427-1E19-1EAF1DFB5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6F2AD27-FD06-9865-DE64-D0C8E1DA16D4}"/>
              </a:ext>
            </a:extLst>
          </p:cNvPr>
          <p:cNvGrpSpPr/>
          <p:nvPr/>
        </p:nvGrpSpPr>
        <p:grpSpPr>
          <a:xfrm>
            <a:off x="463559" y="5316521"/>
            <a:ext cx="298376" cy="278052"/>
            <a:chOff x="9645392" y="3380150"/>
            <a:chExt cx="175099" cy="175673"/>
          </a:xfrm>
        </p:grpSpPr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6D5095D1-CEC4-3DFC-FBF8-94207070C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74006BF-79EB-0361-0C8E-3B18214BA7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08885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괴롭힘이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뭔가요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부분과 주관적인 부분을 모두 고려하여 판단하게 됩니다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다만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행위자의 의도가 없었더라도 인정될 수 있습니다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개념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신체적 정신적 고통</a:t>
            </a:r>
          </a:p>
        </p:txBody>
      </p:sp>
      <p:sp>
        <p:nvSpPr>
          <p:cNvPr id="2" name="사각형: 둥근 모서리 83">
            <a:extLst>
              <a:ext uri="{FF2B5EF4-FFF2-40B4-BE49-F238E27FC236}">
                <a16:creationId xmlns:a16="http://schemas.microsoft.com/office/drawing/2014/main" id="{EC4C04F4-EA89-5816-01F9-693A4FE518EB}"/>
              </a:ext>
            </a:extLst>
          </p:cNvPr>
          <p:cNvSpPr/>
          <p:nvPr/>
        </p:nvSpPr>
        <p:spPr>
          <a:xfrm>
            <a:off x="430038" y="2898596"/>
            <a:ext cx="8282494" cy="3554740"/>
          </a:xfrm>
          <a:prstGeom prst="roundRect">
            <a:avLst>
              <a:gd name="adj" fmla="val 4099"/>
            </a:avLst>
          </a:prstGeom>
          <a:solidFill>
            <a:srgbClr val="0F457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77">
              <a:spcBef>
                <a:spcPct val="0"/>
              </a:spcBef>
            </a:pPr>
            <a:endParaRPr lang="ko-KR" altLang="en-US">
              <a:solidFill>
                <a:srgbClr val="FFFFFF"/>
              </a:solidFill>
              <a:latin typeface="Arial" pitchFamily="34" charset="0"/>
              <a:ea typeface="맑은 고딕" pitchFamily="34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E8471A8A-A257-DA6E-07FF-8CD2F99E08B5}"/>
              </a:ext>
            </a:extLst>
          </p:cNvPr>
          <p:cNvSpPr/>
          <p:nvPr/>
        </p:nvSpPr>
        <p:spPr>
          <a:xfrm>
            <a:off x="394175" y="2898595"/>
            <a:ext cx="8354219" cy="3482732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객관적으로 피해자와 같은 처지에 있는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일반적이고</a:t>
            </a:r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평균적인 사람의 입</a:t>
            </a:r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장에서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신체적 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·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정신적 고통 또는 근무환경의 악화가 발생할 수 있는 행위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가 있고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그로 인하여 피해자에게 신체적 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·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정신적 고통 또는 근무환경 악화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의 결과가 발생하였음이 인정되어야 함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</a:t>
            </a: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근무환경을 악화시키는 것이란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,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그 행위로 인하여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피해자가 능력을 발휘하는</a:t>
            </a:r>
            <a:endParaRPr lang="en-US" altLang="ko-KR" b="1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b="1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데 간과할 수 없을 정도의 지장이 발생하는 것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을 의미함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행위자의 의도가 없었더라도 그 행위로 신체적 </a:t>
            </a:r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·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정신적 고통을 받았거나 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r>
              <a:rPr lang="en-US" altLang="ko-KR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    </a:t>
            </a:r>
            <a:r>
              <a:rPr lang="ko-KR" altLang="en-US" dirty="0">
                <a:solidFill>
                  <a:schemeClr val="tx1"/>
                </a:solidFill>
                <a:latin typeface="맑은 고딕" panose="020F0502020204030204"/>
                <a:ea typeface="맑은 고딕" panose="020B0503020000020004" pitchFamily="50" charset="-127"/>
              </a:rPr>
              <a:t>근무환경이 악화되었다면 직장 내 괴롭힘이 성립함</a:t>
            </a:r>
            <a:endParaRPr lang="en-US" altLang="ko-KR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  <a:p>
            <a:pPr defTabSz="914377"/>
            <a:endParaRPr lang="ko-KR" altLang="en-US" dirty="0">
              <a:solidFill>
                <a:schemeClr val="tx1"/>
              </a:solidFill>
              <a:latin typeface="맑은 고딕" panose="020F0502020204030204"/>
              <a:ea typeface="맑은 고딕" panose="020B0503020000020004" pitchFamily="50" charset="-127"/>
            </a:endParaRPr>
          </a:p>
        </p:txBody>
      </p:sp>
      <p:sp>
        <p:nvSpPr>
          <p:cNvPr id="4" name="양쪽 모서리가 둥근 사각형 10">
            <a:extLst>
              <a:ext uri="{FF2B5EF4-FFF2-40B4-BE49-F238E27FC236}">
                <a16:creationId xmlns:a16="http://schemas.microsoft.com/office/drawing/2014/main" id="{361AB054-039A-05B1-7223-C7C279DCFBDA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4493" y="2437031"/>
            <a:ext cx="8354219" cy="42060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4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3.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정신적 고통을 주거나 근무환경 악화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E595A56-B1BF-09B8-96EF-21C3B873A6C7}"/>
              </a:ext>
            </a:extLst>
          </p:cNvPr>
          <p:cNvGrpSpPr/>
          <p:nvPr/>
        </p:nvGrpSpPr>
        <p:grpSpPr>
          <a:xfrm>
            <a:off x="457200" y="3251076"/>
            <a:ext cx="298376" cy="278052"/>
            <a:chOff x="9645392" y="3380150"/>
            <a:chExt cx="175099" cy="175673"/>
          </a:xfrm>
        </p:grpSpPr>
        <p:sp>
          <p:nvSpPr>
            <p:cNvPr id="6" name="Oval 8">
              <a:extLst>
                <a:ext uri="{FF2B5EF4-FFF2-40B4-BE49-F238E27FC236}">
                  <a16:creationId xmlns:a16="http://schemas.microsoft.com/office/drawing/2014/main" id="{1DD8DB1E-BA82-E334-E3D3-719AA491EF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7" name="Freeform 9">
              <a:extLst>
                <a:ext uri="{FF2B5EF4-FFF2-40B4-BE49-F238E27FC236}">
                  <a16:creationId xmlns:a16="http://schemas.microsoft.com/office/drawing/2014/main" id="{27CFDF5A-00C9-1F64-8A5A-2422CB4DC41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A880ACF6-81E5-0AC9-77C4-A1CCCE60BA7B}"/>
              </a:ext>
            </a:extLst>
          </p:cNvPr>
          <p:cNvGrpSpPr/>
          <p:nvPr/>
        </p:nvGrpSpPr>
        <p:grpSpPr>
          <a:xfrm>
            <a:off x="457200" y="4640643"/>
            <a:ext cx="298376" cy="278052"/>
            <a:chOff x="9645392" y="3380150"/>
            <a:chExt cx="175099" cy="175673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9536A60-A052-E2EE-19AB-6243064888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2DD2F6E-1670-8427-1E19-1EAF1DFB5B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96F2AD27-FD06-9865-DE64-D0C8E1DA16D4}"/>
              </a:ext>
            </a:extLst>
          </p:cNvPr>
          <p:cNvGrpSpPr/>
          <p:nvPr/>
        </p:nvGrpSpPr>
        <p:grpSpPr>
          <a:xfrm>
            <a:off x="463559" y="5487971"/>
            <a:ext cx="298376" cy="278052"/>
            <a:chOff x="9645392" y="3380150"/>
            <a:chExt cx="175099" cy="175673"/>
          </a:xfrm>
        </p:grpSpPr>
        <p:sp>
          <p:nvSpPr>
            <p:cNvPr id="13" name="Oval 8">
              <a:extLst>
                <a:ext uri="{FF2B5EF4-FFF2-40B4-BE49-F238E27FC236}">
                  <a16:creationId xmlns:a16="http://schemas.microsoft.com/office/drawing/2014/main" id="{6D5095D1-CEC4-3DFC-FBF8-94207070C5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74006BF-79EB-0361-0C8E-3B18214BA7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255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괴롭힘이 </a:t>
            </a:r>
            <a:r>
              <a:rPr lang="ko-KR" altLang="en-US" sz="2000" b="1" dirty="0" err="1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뭔가요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누가 보아도 직장 내 괴롭힘에 해당하는 것들은 문제가 없으나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당시 행위가 있었던 배경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정황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등에 따라 그 결과가 달라질 수 있는 영역도 존재합니다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개념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문제가 되는 부분</a:t>
            </a:r>
          </a:p>
        </p:txBody>
      </p:sp>
      <p:graphicFrame>
        <p:nvGraphicFramePr>
          <p:cNvPr id="14" name="다이어그램 13">
            <a:extLst>
              <a:ext uri="{FF2B5EF4-FFF2-40B4-BE49-F238E27FC236}">
                <a16:creationId xmlns:a16="http://schemas.microsoft.com/office/drawing/2014/main" id="{D8B47CDA-823B-F06A-36AA-4B99430666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9674551"/>
              </p:ext>
            </p:extLst>
          </p:nvPr>
        </p:nvGraphicFramePr>
        <p:xfrm>
          <a:off x="107504" y="26773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93DC0F58-3480-628D-A9BB-CEEDF3D5BC1D}"/>
              </a:ext>
            </a:extLst>
          </p:cNvPr>
          <p:cNvCxnSpPr>
            <a:cxnSpLocks/>
          </p:cNvCxnSpPr>
          <p:nvPr/>
        </p:nvCxnSpPr>
        <p:spPr>
          <a:xfrm flipV="1">
            <a:off x="3125912" y="2564904"/>
            <a:ext cx="3077592" cy="2375094"/>
          </a:xfrm>
          <a:prstGeom prst="bentConnector3">
            <a:avLst>
              <a:gd name="adj1" fmla="val 1306"/>
            </a:avLst>
          </a:prstGeom>
          <a:ln w="88900">
            <a:solidFill>
              <a:schemeClr val="tx2"/>
            </a:solidFill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Picture 2" descr="C:\Users\wook\Desktop\Untitled-1.png">
            <a:extLst>
              <a:ext uri="{FF2B5EF4-FFF2-40B4-BE49-F238E27FC236}">
                <a16:creationId xmlns:a16="http://schemas.microsoft.com/office/drawing/2014/main" id="{B602C511-8524-3374-DE40-6867951CA887}"/>
              </a:ext>
            </a:extLst>
          </p:cNvPr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330888" y="4295449"/>
            <a:ext cx="4064002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양쪽 모서리가 둥근 사각형 11">
            <a:extLst>
              <a:ext uri="{FF2B5EF4-FFF2-40B4-BE49-F238E27FC236}">
                <a16:creationId xmlns:a16="http://schemas.microsoft.com/office/drawing/2014/main" id="{E224DA57-EA5D-0756-4407-A7C3B324AE4B}"/>
              </a:ext>
            </a:extLst>
          </p:cNvPr>
          <p:cNvSpPr/>
          <p:nvPr/>
        </p:nvSpPr>
        <p:spPr>
          <a:xfrm rot="5400000">
            <a:off x="7147183" y="1634350"/>
            <a:ext cx="315957" cy="1754154"/>
          </a:xfrm>
          <a:prstGeom prst="round2SameRect">
            <a:avLst>
              <a:gd name="adj1" fmla="val 50000"/>
              <a:gd name="adj2" fmla="val 0"/>
            </a:avLst>
          </a:prstGeom>
          <a:blipFill dpi="0" rotWithShape="0">
            <a:blip r:embed="rId9"/>
            <a:srcRect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ko-KR" altLang="en-US" sz="11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0191DD5-7FCD-4725-D043-52638C82DE93}"/>
              </a:ext>
            </a:extLst>
          </p:cNvPr>
          <p:cNvSpPr/>
          <p:nvPr/>
        </p:nvSpPr>
        <p:spPr>
          <a:xfrm>
            <a:off x="6982570" y="2403705"/>
            <a:ext cx="973806" cy="21544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애매한 영역</a:t>
            </a:r>
            <a:endParaRPr lang="en-US" altLang="ko-KR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2756496E-6F20-9FD7-B672-D2C82F79C3F3}"/>
              </a:ext>
            </a:extLst>
          </p:cNvPr>
          <p:cNvGrpSpPr/>
          <p:nvPr/>
        </p:nvGrpSpPr>
        <p:grpSpPr>
          <a:xfrm>
            <a:off x="6717816" y="2420888"/>
            <a:ext cx="158440" cy="158400"/>
            <a:chOff x="9645392" y="3380150"/>
            <a:chExt cx="175099" cy="175673"/>
          </a:xfrm>
        </p:grpSpPr>
        <p:sp>
          <p:nvSpPr>
            <p:cNvPr id="47" name="Oval 8">
              <a:extLst>
                <a:ext uri="{FF2B5EF4-FFF2-40B4-BE49-F238E27FC236}">
                  <a16:creationId xmlns:a16="http://schemas.microsoft.com/office/drawing/2014/main" id="{1A1A11A4-87AF-4D21-83BE-AB0CAC9D97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45392" y="3380150"/>
              <a:ext cx="175099" cy="175673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48" name="Freeform 9">
              <a:extLst>
                <a:ext uri="{FF2B5EF4-FFF2-40B4-BE49-F238E27FC236}">
                  <a16:creationId xmlns:a16="http://schemas.microsoft.com/office/drawing/2014/main" id="{AE7C31CF-7689-28E9-6FF5-BE337C5A35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706820" y="3416892"/>
              <a:ext cx="59706" cy="101041"/>
            </a:xfrm>
            <a:custGeom>
              <a:avLst/>
              <a:gdLst>
                <a:gd name="T0" fmla="*/ 42 w 262"/>
                <a:gd name="T1" fmla="*/ 444 h 444"/>
                <a:gd name="T2" fmla="*/ 15 w 262"/>
                <a:gd name="T3" fmla="*/ 433 h 444"/>
                <a:gd name="T4" fmla="*/ 15 w 262"/>
                <a:gd name="T5" fmla="*/ 379 h 444"/>
                <a:gd name="T6" fmla="*/ 170 w 262"/>
                <a:gd name="T7" fmla="*/ 224 h 444"/>
                <a:gd name="T8" fmla="*/ 15 w 262"/>
                <a:gd name="T9" fmla="*/ 69 h 444"/>
                <a:gd name="T10" fmla="*/ 15 w 262"/>
                <a:gd name="T11" fmla="*/ 15 h 444"/>
                <a:gd name="T12" fmla="*/ 69 w 262"/>
                <a:gd name="T13" fmla="*/ 15 h 444"/>
                <a:gd name="T14" fmla="*/ 250 w 262"/>
                <a:gd name="T15" fmla="*/ 197 h 444"/>
                <a:gd name="T16" fmla="*/ 262 w 262"/>
                <a:gd name="T17" fmla="*/ 224 h 444"/>
                <a:gd name="T18" fmla="*/ 250 w 262"/>
                <a:gd name="T19" fmla="*/ 251 h 444"/>
                <a:gd name="T20" fmla="*/ 69 w 262"/>
                <a:gd name="T21" fmla="*/ 433 h 444"/>
                <a:gd name="T22" fmla="*/ 42 w 262"/>
                <a:gd name="T23" fmla="*/ 444 h 444"/>
                <a:gd name="T24" fmla="*/ 197 w 262"/>
                <a:gd name="T25" fmla="*/ 250 h 444"/>
                <a:gd name="T26" fmla="*/ 197 w 262"/>
                <a:gd name="T27" fmla="*/ 25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62" h="444">
                  <a:moveTo>
                    <a:pt x="42" y="444"/>
                  </a:moveTo>
                  <a:cubicBezTo>
                    <a:pt x="32" y="444"/>
                    <a:pt x="23" y="440"/>
                    <a:pt x="15" y="433"/>
                  </a:cubicBezTo>
                  <a:cubicBezTo>
                    <a:pt x="0" y="418"/>
                    <a:pt x="0" y="394"/>
                    <a:pt x="15" y="379"/>
                  </a:cubicBezTo>
                  <a:cubicBezTo>
                    <a:pt x="170" y="224"/>
                    <a:pt x="170" y="224"/>
                    <a:pt x="170" y="224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0" y="54"/>
                    <a:pt x="0" y="30"/>
                    <a:pt x="15" y="15"/>
                  </a:cubicBezTo>
                  <a:cubicBezTo>
                    <a:pt x="30" y="0"/>
                    <a:pt x="54" y="0"/>
                    <a:pt x="69" y="15"/>
                  </a:cubicBezTo>
                  <a:cubicBezTo>
                    <a:pt x="250" y="197"/>
                    <a:pt x="250" y="197"/>
                    <a:pt x="250" y="197"/>
                  </a:cubicBezTo>
                  <a:cubicBezTo>
                    <a:pt x="258" y="204"/>
                    <a:pt x="262" y="214"/>
                    <a:pt x="262" y="224"/>
                  </a:cubicBezTo>
                  <a:cubicBezTo>
                    <a:pt x="262" y="234"/>
                    <a:pt x="258" y="244"/>
                    <a:pt x="250" y="251"/>
                  </a:cubicBezTo>
                  <a:cubicBezTo>
                    <a:pt x="69" y="433"/>
                    <a:pt x="69" y="433"/>
                    <a:pt x="69" y="433"/>
                  </a:cubicBezTo>
                  <a:cubicBezTo>
                    <a:pt x="61" y="440"/>
                    <a:pt x="52" y="444"/>
                    <a:pt x="42" y="444"/>
                  </a:cubicBezTo>
                  <a:close/>
                  <a:moveTo>
                    <a:pt x="197" y="250"/>
                  </a:moveTo>
                  <a:cubicBezTo>
                    <a:pt x="197" y="250"/>
                    <a:pt x="197" y="250"/>
                    <a:pt x="197" y="250"/>
                  </a:cubicBezTo>
                  <a:close/>
                </a:path>
              </a:pathLst>
            </a:custGeom>
            <a:solidFill>
              <a:srgbClr val="105E8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</p:grp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7B75C990-28D9-464F-9968-5BD8C2C27E73}"/>
              </a:ext>
            </a:extLst>
          </p:cNvPr>
          <p:cNvSpPr/>
          <p:nvPr/>
        </p:nvSpPr>
        <p:spPr>
          <a:xfrm>
            <a:off x="6437982" y="2885644"/>
            <a:ext cx="2214625" cy="34588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0" indent="-120650" latinLnBrk="0">
              <a:lnSpc>
                <a:spcPct val="120000"/>
              </a:lnSpc>
              <a:spcBef>
                <a:spcPts val="500"/>
              </a:spcBef>
              <a:buClr>
                <a:srgbClr val="2E9DC0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명백히 업무상 적정 범위를 넘었거나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넘지 않은 경우에는 크게 문제되는 경우가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20650" indent="-120650" latinLnBrk="0">
              <a:lnSpc>
                <a:spcPct val="120000"/>
              </a:lnSpc>
              <a:spcBef>
                <a:spcPts val="500"/>
              </a:spcBef>
              <a:buClr>
                <a:srgbClr val="2E9DC0"/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20650" indent="-120650" latinLnBrk="0">
              <a:lnSpc>
                <a:spcPct val="120000"/>
              </a:lnSpc>
              <a:spcBef>
                <a:spcPts val="500"/>
              </a:spcBef>
              <a:buClr>
                <a:srgbClr val="2E9DC0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각 사업장마다 조직문화가 다르고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연령대가 달라 일률적인 판단기준으로 직장 내 괴롭힘을 판단하는 것은 쉽지 않음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20650" indent="-120650" latinLnBrk="0">
              <a:lnSpc>
                <a:spcPct val="120000"/>
              </a:lnSpc>
              <a:spcBef>
                <a:spcPts val="500"/>
              </a:spcBef>
              <a:buClr>
                <a:srgbClr val="2E9DC0"/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20650" indent="-120650" latinLnBrk="0">
              <a:lnSpc>
                <a:spcPct val="120000"/>
              </a:lnSpc>
              <a:spcBef>
                <a:spcPts val="500"/>
              </a:spcBef>
              <a:buClr>
                <a:srgbClr val="2E9DC0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심지어 이러한 애매한 영역에서는 판단자에 따라 달리 판단되는 경우도 있을 수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20852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6">
            <a:extLst>
              <a:ext uri="{FF2B5EF4-FFF2-40B4-BE49-F238E27FC236}">
                <a16:creationId xmlns:a16="http://schemas.microsoft.com/office/drawing/2014/main" id="{139C8561-0CC1-B50A-26A5-4AF6CEEA1ED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609" y="1772817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Q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모서리가 둥근 직사각형 17">
            <a:extLst>
              <a:ext uri="{FF2B5EF4-FFF2-40B4-BE49-F238E27FC236}">
                <a16:creationId xmlns:a16="http://schemas.microsoft.com/office/drawing/2014/main" id="{1862EF14-2E13-54F6-85F8-EDBED310BE6C}"/>
              </a:ext>
            </a:extLst>
          </p:cNvPr>
          <p:cNvSpPr/>
          <p:nvPr/>
        </p:nvSpPr>
        <p:spPr>
          <a:xfrm>
            <a:off x="1512125" y="1772816"/>
            <a:ext cx="7233908" cy="1440160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상사로부터 폭언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모욕 등을 당하였는데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 본 사람도 없고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녹취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카톡 메신저 등 아무런 자료가 없습니다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이런 경우에도 직장 내 괴롭힘이 인정될 수 있나요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</a:t>
            </a:r>
            <a:endParaRPr lang="ko-KR" altLang="en-US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모서리가 둥근 직사각형 17">
            <a:extLst>
              <a:ext uri="{FF2B5EF4-FFF2-40B4-BE49-F238E27FC236}">
                <a16:creationId xmlns:a16="http://schemas.microsoft.com/office/drawing/2014/main" id="{6EAEB8ED-D21C-878A-567E-269846DC7946}"/>
              </a:ext>
            </a:extLst>
          </p:cNvPr>
          <p:cNvSpPr/>
          <p:nvPr/>
        </p:nvSpPr>
        <p:spPr>
          <a:xfrm>
            <a:off x="1506395" y="4135599"/>
            <a:ext cx="7233908" cy="1813682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인정될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직접적인 자료가 있으면 보다 확실하겠지만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사실로 인정되기 위해서는 고도의 개연성이 필요하며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여기서 고도의 개연성은 쉽게 말하면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80%~90%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사실로 볼 수 있는 경우입니다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즉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10%~20%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는 사실이 아닐 여지가 있어도 사실로 인정될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모서리가 둥근 직사각형 6">
            <a:extLst>
              <a:ext uri="{FF2B5EF4-FFF2-40B4-BE49-F238E27FC236}">
                <a16:creationId xmlns:a16="http://schemas.microsoft.com/office/drawing/2014/main" id="{B53C6650-1662-9E26-1DFE-C2F8B82F8334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2609" y="4129522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A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799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27784" y="2204864"/>
            <a:ext cx="3849066" cy="1571402"/>
            <a:chOff x="2627784" y="2649686"/>
            <a:chExt cx="3849066" cy="1571402"/>
          </a:xfrm>
        </p:grpSpPr>
        <p:sp>
          <p:nvSpPr>
            <p:cNvPr id="3" name="TextBox 2"/>
            <p:cNvSpPr txBox="1"/>
            <p:nvPr/>
          </p:nvSpPr>
          <p:spPr>
            <a:xfrm>
              <a:off x="2879812" y="2649686"/>
              <a:ext cx="3384376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US" altLang="ko-KR" sz="6000" b="1" kern="0" dirty="0">
                  <a:ln w="19050"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03</a:t>
              </a:r>
              <a:endParaRPr lang="ko-KR" altLang="en-US" sz="4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132000" y="3488694"/>
              <a:ext cx="2880000" cy="30896"/>
            </a:xfrm>
            <a:prstGeom prst="line">
              <a:avLst/>
            </a:prstGeom>
            <a:ln w="825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27784" y="3719229"/>
              <a:ext cx="3849066" cy="5018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marL="0" lvl="1" algn="ctr" fontAlgn="ctr"/>
              <a:r>
                <a:rPr lang="ko-KR" altLang="en-US" sz="280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구체적 사례</a:t>
              </a:r>
              <a:endParaRPr lang="ko-KR" altLang="en-US" sz="2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16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37884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84126593-86AB-2683-D5E6-C53C5E476A63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7010400" y="6356350"/>
            <a:ext cx="2133600" cy="365125"/>
          </a:xfrm>
        </p:spPr>
        <p:txBody>
          <a:bodyPr/>
          <a:lstStyle/>
          <a:p>
            <a:fld id="{2F002654-05F7-4EA2-B7E9-5D71145ECED7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5308176-75F7-025C-AE9E-C1728FCDEECF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179388" y="171450"/>
            <a:ext cx="56880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직무상 갑질 금지 행동강령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EFE5E1BD-1EE5-24D1-896E-E33A9A39EC9D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C21F1909-CEE1-91A7-D2B8-4990B26C4CD7}"/>
              </a:ext>
            </a:extLst>
          </p:cNvPr>
          <p:cNvSpPr/>
          <p:nvPr/>
        </p:nvSpPr>
        <p:spPr>
          <a:xfrm>
            <a:off x="531352" y="2060848"/>
            <a:ext cx="8217361" cy="864096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자신의 직무권한을 행사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하거나 </a:t>
            </a:r>
            <a:r>
              <a:rPr lang="ko-KR" altLang="en-US" u="sng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지위･직책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등에서 유래되는 사실상 영향력을 행사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하여    직무관련자 또는 직무관련임직원으로부터 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사적 노무를 제공받거나 요구하는 행위</a:t>
            </a:r>
            <a:endParaRPr lang="en-US" altLang="ko-KR" u="sng" dirty="0">
              <a:solidFill>
                <a:schemeClr val="tx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20" name="내용 개체 틀 24">
            <a:extLst>
              <a:ext uri="{FF2B5EF4-FFF2-40B4-BE49-F238E27FC236}">
                <a16:creationId xmlns:a16="http://schemas.microsoft.com/office/drawing/2014/main" id="{A82469EE-28B7-F043-9C1D-17DDC765CF98}"/>
              </a:ext>
            </a:extLst>
          </p:cNvPr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금지되는 직무상 갑질 행동</a:t>
            </a:r>
          </a:p>
        </p:txBody>
      </p:sp>
      <p:sp>
        <p:nvSpPr>
          <p:cNvPr id="21" name="양쪽 모서리가 둥근 사각형 10">
            <a:extLst>
              <a:ext uri="{FF2B5EF4-FFF2-40B4-BE49-F238E27FC236}">
                <a16:creationId xmlns:a16="http://schemas.microsoft.com/office/drawing/2014/main" id="{A1B308E8-34A4-F31C-3861-F84E882CD46A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514200" y="1594727"/>
            <a:ext cx="8234513" cy="33192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b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사적 노무 요구 금지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B85DFD1-4FA3-1F36-05BA-3CE50F888F3A}"/>
              </a:ext>
            </a:extLst>
          </p:cNvPr>
          <p:cNvSpPr/>
          <p:nvPr/>
        </p:nvSpPr>
        <p:spPr>
          <a:xfrm>
            <a:off x="531103" y="3501008"/>
            <a:ext cx="8217361" cy="864096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자신의 직무권한을 행사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하거나 </a:t>
            </a:r>
            <a:r>
              <a:rPr lang="ko-KR" altLang="en-US" u="sng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지위･직책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등에서 유래되는 사실상 영향력을 행사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하여    부당하게 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자신의 이익을 추구하거나</a:t>
            </a:r>
            <a:r>
              <a:rPr lang="en-US" altLang="ko-KR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, 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직무관련자</a:t>
            </a:r>
            <a:r>
              <a:rPr lang="en-US" altLang="ko-KR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</a:t>
            </a:r>
            <a:r>
              <a:rPr lang="ko-KR" altLang="en-US" u="sng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등에게 부당하게 불이익을 주는 행위</a:t>
            </a:r>
            <a:endParaRPr lang="en-US" altLang="ko-KR" u="sng" dirty="0">
              <a:solidFill>
                <a:schemeClr val="tx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23" name="양쪽 모서리가 둥근 사각형 10">
            <a:extLst>
              <a:ext uri="{FF2B5EF4-FFF2-40B4-BE49-F238E27FC236}">
                <a16:creationId xmlns:a16="http://schemas.microsoft.com/office/drawing/2014/main" id="{AFD26DF6-60A3-8813-F219-1102E252ECEE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513951" y="3034887"/>
            <a:ext cx="8234513" cy="33192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직무권한 등을 행사한 부당 행위의 금지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66DE3915-4E4B-1435-A9E2-222C920357FD}"/>
              </a:ext>
            </a:extLst>
          </p:cNvPr>
          <p:cNvSpPr/>
          <p:nvPr/>
        </p:nvSpPr>
        <p:spPr>
          <a:xfrm>
            <a:off x="556704" y="5013176"/>
            <a:ext cx="8217361" cy="1440160"/>
          </a:xfrm>
          <a:prstGeom prst="rect">
            <a:avLst/>
          </a:prstGeom>
          <a:solidFill>
            <a:srgbClr val="F7F8FA"/>
          </a:solidFill>
          <a:ln w="6350">
            <a:solidFill>
              <a:srgbClr val="839DB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77"/>
            <a:r>
              <a:rPr lang="ko-KR" altLang="en-US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감독･감사･조사･평가를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하는 기관</a:t>
            </a:r>
            <a:r>
              <a:rPr lang="en-US" altLang="ko-KR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감독기관</a:t>
            </a:r>
            <a:r>
              <a:rPr lang="en-US" altLang="ko-KR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)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에 소속된 직원이 자신이 소속된 기관의 </a:t>
            </a:r>
            <a:r>
              <a:rPr lang="ko-KR" altLang="en-US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출장･행사･연수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등과 관련하여 </a:t>
            </a:r>
            <a:r>
              <a:rPr lang="ko-KR" altLang="en-US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감독･감사･조사･평가를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받는 기관</a:t>
            </a:r>
            <a:r>
              <a:rPr lang="en-US" altLang="ko-KR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(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피감기관</a:t>
            </a:r>
            <a:r>
              <a:rPr lang="en-US" altLang="ko-KR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)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에 </a:t>
            </a:r>
            <a:r>
              <a:rPr lang="en-US" altLang="ko-KR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*</a:t>
            </a:r>
            <a:r>
              <a:rPr lang="ko-KR" altLang="en-US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부당한 요구를 하는 행위</a:t>
            </a:r>
            <a:endParaRPr lang="en-US" altLang="ko-KR" dirty="0">
              <a:solidFill>
                <a:schemeClr val="tx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  <a:p>
            <a:pPr defTabSz="914377"/>
            <a:r>
              <a:rPr lang="en-US" altLang="ko-KR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* </a:t>
            </a:r>
            <a:r>
              <a:rPr lang="ko-KR" altLang="en-US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법령에 근거가 없거나 예산의 목적</a:t>
            </a:r>
            <a:r>
              <a:rPr lang="en-US" altLang="ko-KR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·</a:t>
            </a:r>
            <a:r>
              <a:rPr lang="ko-KR" altLang="en-US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용도에 부합하지 않는 </a:t>
            </a:r>
            <a:r>
              <a:rPr lang="ko-KR" altLang="en-US" sz="1600" dirty="0" err="1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금품등의</a:t>
            </a:r>
            <a:r>
              <a:rPr lang="ko-KR" altLang="en-US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 제공 요구</a:t>
            </a:r>
            <a:endParaRPr lang="en-US" altLang="ko-KR" sz="1600" dirty="0">
              <a:solidFill>
                <a:schemeClr val="tx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  <a:p>
            <a:pPr defTabSz="914377"/>
            <a:r>
              <a:rPr lang="en-US" altLang="ko-KR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* </a:t>
            </a:r>
            <a:r>
              <a:rPr lang="ko-KR" altLang="en-US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감독기관 소속 공무원에 대하여 정상적인 관행을 벗어난 예우</a:t>
            </a:r>
            <a:r>
              <a:rPr lang="en-US" altLang="ko-KR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·</a:t>
            </a:r>
            <a:r>
              <a:rPr lang="ko-KR" altLang="en-US" sz="1600" dirty="0">
                <a:solidFill>
                  <a:schemeClr val="tx1"/>
                </a:solidFill>
                <a:latin typeface="나눔바른고딕" panose="020B0600000101010101" charset="-127"/>
                <a:ea typeface="나눔바른고딕" panose="020B0600000101010101" charset="-127"/>
              </a:rPr>
              <a:t>의전 요구</a:t>
            </a:r>
            <a:endParaRPr lang="en-US" altLang="ko-KR" sz="1600" dirty="0">
              <a:solidFill>
                <a:schemeClr val="tx1"/>
              </a:solidFill>
              <a:latin typeface="나눔바른고딕" panose="020B0600000101010101" charset="-127"/>
              <a:ea typeface="나눔바른고딕" panose="020B0600000101010101" charset="-127"/>
            </a:endParaRPr>
          </a:p>
        </p:txBody>
      </p:sp>
      <p:sp>
        <p:nvSpPr>
          <p:cNvPr id="25" name="양쪽 모서리가 둥근 사각형 10">
            <a:extLst>
              <a:ext uri="{FF2B5EF4-FFF2-40B4-BE49-F238E27FC236}">
                <a16:creationId xmlns:a16="http://schemas.microsoft.com/office/drawing/2014/main" id="{8CA50E83-5AAB-885D-9419-A70882DBC319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539552" y="4547055"/>
            <a:ext cx="8234513" cy="331926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감독기관의 부당한 요구 금지</a:t>
            </a:r>
          </a:p>
        </p:txBody>
      </p:sp>
    </p:spTree>
    <p:extLst>
      <p:ext uri="{BB962C8B-B14F-4D97-AF65-F5344CB8AC3E}">
        <p14:creationId xmlns:p14="http://schemas.microsoft.com/office/powerpoint/2010/main" val="3083497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직장내 괴롭힘-노동부 사례">
            <a:hlinkClick r:id="" action="ppaction://media"/>
            <a:extLst>
              <a:ext uri="{FF2B5EF4-FFF2-40B4-BE49-F238E27FC236}">
                <a16:creationId xmlns:a16="http://schemas.microsoft.com/office/drawing/2014/main" id="{B38BDEAC-DB0C-8665-C533-720CBD0676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908720"/>
            <a:ext cx="9144000" cy="5451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58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–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영상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3" name="녹화_2022_10_10_12_05_20_883">
            <a:hlinkClick r:id="" action="ppaction://media"/>
            <a:extLst>
              <a:ext uri="{FF2B5EF4-FFF2-40B4-BE49-F238E27FC236}">
                <a16:creationId xmlns:a16="http://schemas.microsoft.com/office/drawing/2014/main" id="{F2EDD00F-BC44-F8C1-10F8-E90C2EFA860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74307"/>
            <a:ext cx="9144000" cy="5362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599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인정 사례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0" indent="0">
              <a:spcBef>
                <a:spcPts val="0"/>
              </a:spcBef>
              <a:buNone/>
            </a:pP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5288" y="2241140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Case1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모서리가 둥근 직사각형 17">
            <a:extLst>
              <a:ext uri="{FF2B5EF4-FFF2-40B4-BE49-F238E27FC236}">
                <a16:creationId xmlns:a16="http://schemas.microsoft.com/office/drawing/2014/main" id="{DDEBBD68-2EA8-FF01-BA6E-63D486E2FE5B}"/>
              </a:ext>
            </a:extLst>
          </p:cNvPr>
          <p:cNvSpPr/>
          <p:nvPr/>
        </p:nvSpPr>
        <p:spPr>
          <a:xfrm>
            <a:off x="1514804" y="2204864"/>
            <a:ext cx="7233908" cy="1728192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건설현장에서 안전팀장이 소장의 전출 제안을 거부하자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팀원들이 보는 앞에서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욕설을 섞어 화를 내고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안전팀장이 휴가를 가자 동의 없이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자리를 다른 팀 옆자리로 이동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시킴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이후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팀장회의에서 배제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팀원들에게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팀장의 단점을 메일로 보고하도록 지시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9" name="모서리가 둥근 직사각형 6">
            <a:extLst>
              <a:ext uri="{FF2B5EF4-FFF2-40B4-BE49-F238E27FC236}">
                <a16:creationId xmlns:a16="http://schemas.microsoft.com/office/drawing/2014/main" id="{9C15C44D-F40E-7DAF-7BF3-BE74DB5777A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5288" y="4437112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Case2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모서리가 둥근 직사각형 17">
            <a:extLst>
              <a:ext uri="{FF2B5EF4-FFF2-40B4-BE49-F238E27FC236}">
                <a16:creationId xmlns:a16="http://schemas.microsoft.com/office/drawing/2014/main" id="{EE0AAB79-194C-A8B4-7919-5D11F5B90116}"/>
              </a:ext>
            </a:extLst>
          </p:cNvPr>
          <p:cNvSpPr/>
          <p:nvPr/>
        </p:nvSpPr>
        <p:spPr>
          <a:xfrm>
            <a:off x="1509074" y="4437112"/>
            <a:ext cx="7233908" cy="1944216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정직원인 주임이 기간제 직원에게 업무능력을 비하하거나 피해자의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나이와 기간제 </a:t>
            </a:r>
            <a:r>
              <a:rPr lang="ko-KR" altLang="en-US" sz="1600" b="1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근로자로서의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신분을 지적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정규직 전환절차에서 피해자에게 불이익한 의견을 제출할 것처럼 이야기 하며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휴가 사용을 못하도록 압박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외모 비하 및 밥 먹는 속도를 지적하고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모태 </a:t>
            </a:r>
            <a:r>
              <a:rPr lang="ko-KR" altLang="en-US" sz="1600" b="1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솔로지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?”, 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눈이 </a:t>
            </a:r>
            <a:r>
              <a:rPr lang="ko-KR" altLang="en-US" sz="1600" b="1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낮잖아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”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등의 인격모독성 발언을 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720103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인정 사례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0" indent="0">
              <a:spcBef>
                <a:spcPts val="0"/>
              </a:spcBef>
              <a:buNone/>
            </a:pP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</a:p>
        </p:txBody>
      </p:sp>
      <p:sp>
        <p:nvSpPr>
          <p:cNvPr id="31" name="모서리가 둥근 직사각형 6">
            <a:extLst>
              <a:ext uri="{FF2B5EF4-FFF2-40B4-BE49-F238E27FC236}">
                <a16:creationId xmlns:a16="http://schemas.microsoft.com/office/drawing/2014/main" id="{3688100D-3908-F776-E881-02B9104B92A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5288" y="2208616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Case3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모서리가 둥근 직사각형 17">
            <a:extLst>
              <a:ext uri="{FF2B5EF4-FFF2-40B4-BE49-F238E27FC236}">
                <a16:creationId xmlns:a16="http://schemas.microsoft.com/office/drawing/2014/main" id="{FB543D1C-44EB-7CD4-655C-2A3A2EF0C2F9}"/>
              </a:ext>
            </a:extLst>
          </p:cNvPr>
          <p:cNvSpPr/>
          <p:nvPr/>
        </p:nvSpPr>
        <p:spPr>
          <a:xfrm>
            <a:off x="1514804" y="2204863"/>
            <a:ext cx="7233908" cy="1800195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반장이 신입직원에게 성희롱이 될 수 있는 질문을 하고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답변하지 않는 경우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버르장머리 없는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XX”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말함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회식에서는 만취 상태로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신입직원의 목을 조르고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어깨를 주먹으로 때리는 등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폭력을 행사함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반장은 신입직원에게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수차례 도박사이트 개설을 요구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하고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업무처리에 대해 심한 질책 또는 고압적으로 말함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모서리가 둥근 직사각형 6">
            <a:extLst>
              <a:ext uri="{FF2B5EF4-FFF2-40B4-BE49-F238E27FC236}">
                <a16:creationId xmlns:a16="http://schemas.microsoft.com/office/drawing/2014/main" id="{5F86E66F-C4DB-5654-F50A-1D24DC8041A1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5288" y="4437112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Case4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모서리가 둥근 직사각형 17">
            <a:extLst>
              <a:ext uri="{FF2B5EF4-FFF2-40B4-BE49-F238E27FC236}">
                <a16:creationId xmlns:a16="http://schemas.microsoft.com/office/drawing/2014/main" id="{01411EEB-6826-8BAD-3331-CD432A2D06B9}"/>
              </a:ext>
            </a:extLst>
          </p:cNvPr>
          <p:cNvSpPr/>
          <p:nvPr/>
        </p:nvSpPr>
        <p:spPr>
          <a:xfrm>
            <a:off x="1514804" y="4437112"/>
            <a:ext cx="7233908" cy="1800194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계장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 최선임 과장과 합세하여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다른 과장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에게 노골적으로 소외감을 유발하는 행동을 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계장은 사내 메신저를 통해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미친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X”, “X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또라이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”, “X</a:t>
            </a:r>
            <a:r>
              <a:rPr lang="ko-KR" altLang="en-US" sz="1600" b="1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노답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”, 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극혐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”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등과 같은 욕설과 비하적 표현을 하면서 따돌림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계장에게 업무상 질문을 하여도 대답 없이 무시함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23477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불인정 사례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0" indent="0">
              <a:spcBef>
                <a:spcPts val="0"/>
              </a:spcBef>
              <a:buNone/>
            </a:pP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5288" y="2204865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Case1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모서리가 둥근 직사각형 17">
            <a:extLst>
              <a:ext uri="{FF2B5EF4-FFF2-40B4-BE49-F238E27FC236}">
                <a16:creationId xmlns:a16="http://schemas.microsoft.com/office/drawing/2014/main" id="{DDEBBD68-2EA8-FF01-BA6E-63D486E2FE5B}"/>
              </a:ext>
            </a:extLst>
          </p:cNvPr>
          <p:cNvSpPr/>
          <p:nvPr/>
        </p:nvSpPr>
        <p:spPr>
          <a:xfrm>
            <a:off x="1514804" y="2204864"/>
            <a:ext cx="7233908" cy="1722748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사원이 작성한 문서를 과장이 반려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수정을 요구함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사원이 보고 과정에서 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내가 지금 거짓 보고를 하느냐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본인을 도둑놈 취급하느냐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”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하며 화를 내자 과장이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어디서 과장이 이야기하는데 말대꾸 질이냐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과장이 우습게 보이냐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?”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29" name="모서리가 둥근 직사각형 6">
            <a:extLst>
              <a:ext uri="{FF2B5EF4-FFF2-40B4-BE49-F238E27FC236}">
                <a16:creationId xmlns:a16="http://schemas.microsoft.com/office/drawing/2014/main" id="{9C15C44D-F40E-7DAF-7BF3-BE74DB5777A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5288" y="4555763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Case2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0" name="모서리가 둥근 직사각형 17">
            <a:extLst>
              <a:ext uri="{FF2B5EF4-FFF2-40B4-BE49-F238E27FC236}">
                <a16:creationId xmlns:a16="http://schemas.microsoft.com/office/drawing/2014/main" id="{EE0AAB79-194C-A8B4-7919-5D11F5B90116}"/>
              </a:ext>
            </a:extLst>
          </p:cNvPr>
          <p:cNvSpPr/>
          <p:nvPr/>
        </p:nvSpPr>
        <p:spPr>
          <a:xfrm>
            <a:off x="1509074" y="4567647"/>
            <a:ext cx="7233908" cy="1722748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한의원 팀장이 직원에게 근무 중 손톱을 잘라 환자분에게 </a:t>
            </a:r>
            <a:r>
              <a:rPr lang="ko-KR" altLang="en-US" sz="16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컴플레인이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들어왔다는 내용의 글을 </a:t>
            </a:r>
            <a:r>
              <a:rPr lang="ko-KR" altLang="en-US" sz="16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단톡방에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게시함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실제 직원은 환자가 없는 물리치료실에서 손톱을 깎았으며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환자의 </a:t>
            </a:r>
            <a:r>
              <a:rPr lang="ko-KR" altLang="en-US" sz="16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컴플레인도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없었음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26846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707886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</a:t>
            </a:r>
            <a:r>
              <a:rPr lang="ko-KR" altLang="en-US" sz="20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불인정 사례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  <a:r>
              <a:rPr lang="en-US" altLang="ko-KR" sz="2000" b="1" dirty="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2000" b="1" dirty="0">
              <a:solidFill>
                <a:schemeClr val="tx2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marL="0" lvl="0" indent="0">
              <a:spcBef>
                <a:spcPts val="0"/>
              </a:spcBef>
              <a:buNone/>
            </a:pPr>
            <a:endParaRPr lang="ko-KR" altLang="en-US" sz="2000" b="1" dirty="0">
              <a:solidFill>
                <a:srgbClr val="FF0000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 </a:t>
            </a:r>
            <a:r>
              <a:rPr lang="en-US" altLang="ko-KR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- </a:t>
            </a:r>
            <a:r>
              <a:rPr lang="ko-KR" altLang="en-US" sz="20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고용노동부</a:t>
            </a:r>
          </a:p>
        </p:txBody>
      </p:sp>
      <p:sp>
        <p:nvSpPr>
          <p:cNvPr id="31" name="모서리가 둥근 직사각형 6">
            <a:extLst>
              <a:ext uri="{FF2B5EF4-FFF2-40B4-BE49-F238E27FC236}">
                <a16:creationId xmlns:a16="http://schemas.microsoft.com/office/drawing/2014/main" id="{3688100D-3908-F776-E881-02B9104B92A3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5288" y="2208616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Case3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모서리가 둥근 직사각형 17">
            <a:extLst>
              <a:ext uri="{FF2B5EF4-FFF2-40B4-BE49-F238E27FC236}">
                <a16:creationId xmlns:a16="http://schemas.microsoft.com/office/drawing/2014/main" id="{FB543D1C-44EB-7CD4-655C-2A3A2EF0C2F9}"/>
              </a:ext>
            </a:extLst>
          </p:cNvPr>
          <p:cNvSpPr/>
          <p:nvPr/>
        </p:nvSpPr>
        <p:spPr>
          <a:xfrm>
            <a:off x="1514804" y="2204863"/>
            <a:ext cx="7233908" cy="1805571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대학 의료원 간호사로 입사한 자가 수습기간 중 평가 기준이 미달됨을 이유로 임용이 취소되어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부당해고임을 주장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피해주장자는 지도 간호사가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다른 수습 근로자보다 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2~3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회 많은 테스트를 시행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한 것이 직장 내 괴롭힘에 해당된다고 주장함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6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33" name="모서리가 둥근 직사각형 6">
            <a:extLst>
              <a:ext uri="{FF2B5EF4-FFF2-40B4-BE49-F238E27FC236}">
                <a16:creationId xmlns:a16="http://schemas.microsoft.com/office/drawing/2014/main" id="{5F86E66F-C4DB-5654-F50A-1D24DC8041A1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5288" y="4588620"/>
            <a:ext cx="1036588" cy="323764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Case4</a:t>
            </a:r>
            <a:endParaRPr lang="ko-KR" altLang="en-US" sz="14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4" name="모서리가 둥근 직사각형 17">
            <a:extLst>
              <a:ext uri="{FF2B5EF4-FFF2-40B4-BE49-F238E27FC236}">
                <a16:creationId xmlns:a16="http://schemas.microsoft.com/office/drawing/2014/main" id="{01411EEB-6826-8BAD-3331-CD432A2D06B9}"/>
              </a:ext>
            </a:extLst>
          </p:cNvPr>
          <p:cNvSpPr/>
          <p:nvPr/>
        </p:nvSpPr>
        <p:spPr>
          <a:xfrm>
            <a:off x="1514804" y="4588620"/>
            <a:ext cx="7233908" cy="1648692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marL="92075" indent="-92075"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  <a:buFont typeface="Arial" pitchFamily="34" charset="0"/>
              <a:buChar char="•"/>
            </a:pP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법인고객 업무를 담당하는 영업직 직원들을 대상으로 한 행사에서 지사장이 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영업사원 개인의 역량과 나이를 고려하여 고객을 배정한다</a:t>
            </a:r>
            <a:r>
              <a:rPr lang="en-US" altLang="ko-KR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.”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 영업정책을 소개하면서 가까이 앉아 있던 </a:t>
            </a:r>
            <a:r>
              <a:rPr lang="ko-KR" altLang="en-US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영업사원에게 나이를 물어봄</a:t>
            </a:r>
            <a:r>
              <a:rPr lang="en-US" altLang="ko-KR" sz="16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r>
              <a:rPr lang="ko-KR" altLang="en-US" sz="16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8357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6">
            <a:extLst>
              <a:ext uri="{FF2B5EF4-FFF2-40B4-BE49-F238E27FC236}">
                <a16:creationId xmlns:a16="http://schemas.microsoft.com/office/drawing/2014/main" id="{139C8561-0CC1-B50A-26A5-4AF6CEEA1ED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609" y="1772817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Q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모서리가 둥근 직사각형 17">
            <a:extLst>
              <a:ext uri="{FF2B5EF4-FFF2-40B4-BE49-F238E27FC236}">
                <a16:creationId xmlns:a16="http://schemas.microsoft.com/office/drawing/2014/main" id="{1862EF14-2E13-54F6-85F8-EDBED310BE6C}"/>
              </a:ext>
            </a:extLst>
          </p:cNvPr>
          <p:cNvSpPr/>
          <p:nvPr/>
        </p:nvSpPr>
        <p:spPr>
          <a:xfrm>
            <a:off x="1512125" y="1772816"/>
            <a:ext cx="7233908" cy="648072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익명으로 신고해도 조사가 진행될까요</a:t>
            </a:r>
            <a:r>
              <a:rPr lang="en-US" altLang="ko-KR" sz="20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</a:t>
            </a:r>
            <a:endParaRPr lang="ko-KR" altLang="en-US" sz="20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모서리가 둥근 직사각형 17">
            <a:extLst>
              <a:ext uri="{FF2B5EF4-FFF2-40B4-BE49-F238E27FC236}">
                <a16:creationId xmlns:a16="http://schemas.microsoft.com/office/drawing/2014/main" id="{6EAEB8ED-D21C-878A-567E-269846DC7946}"/>
              </a:ext>
            </a:extLst>
          </p:cNvPr>
          <p:cNvSpPr/>
          <p:nvPr/>
        </p:nvSpPr>
        <p:spPr>
          <a:xfrm>
            <a:off x="1506395" y="4135599"/>
            <a:ext cx="7233908" cy="1381633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조사가 진행될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다만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신고 내용이 너무 추상적이어서 조사 자체의 진행이 어렵다고 판단되는 경우에는 조사가 이루어지지 않을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모서리가 둥근 직사각형 6">
            <a:extLst>
              <a:ext uri="{FF2B5EF4-FFF2-40B4-BE49-F238E27FC236}">
                <a16:creationId xmlns:a16="http://schemas.microsoft.com/office/drawing/2014/main" id="{B53C6650-1662-9E26-1DFE-C2F8B82F8334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2609" y="4129522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A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8860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①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우위성 판단은 형식적인 지위의 우위 뿐만 아니라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실질적인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관계의 우위에 대해서도 고려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하므로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행위자가 피해자보다 직급이 낮을 수 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2865130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근속기간과 연령이 피해자에 비해 많고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이로 인해 대부분의 동료 교사들에 따르면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피해자의 상급자로 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4908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회의 중 고성 및 수첩을 내리치는 행위는 업무상 적정 범위를 벗어났다고 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56514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행위자의 행위로 인해 피해자가 정신적 고통을 겪거나 근무환경이 악화되었다고 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사립학교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 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부장교사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사립학교 교감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피해자보다 입사 선배이며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학교에서도 중책을 맡고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부장교사 회의에서 피해자가 회의 주제와 관련 없는 내용의 발언을 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회의 진행이 어려워지자 행위자는 피해자에게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어떻게 하자는 거야 지금 도대체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?”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등의 반말로 고성을 지르고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수첩을 탁자에 강하게 내리침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당시 녹취를 확인해보면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행위자의 행위로 인해 상당히 놀랐음을 확인할 수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122518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②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표면적으로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피해자에게 불이익이 있어도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업무상 필요성 또는 업무상 적정 범위를 넘지 않은 경우에는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괴롭힘에 해당하지 않을 수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3080574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지위가 명확하며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다른 관계상 우위 여지가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4908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피해자에 대한 인사발령 및 경영성과급 미지급은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저성과에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 따른 조치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672862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행위자는 신체적 정신적 고통을 호소함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증권사 부장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증권사 과장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행위자의 인사고과 기준 변경으로 인해 피해자가 경영성과급을 지급받지 못함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독방에서 전산화 작업을 하도록 지시함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지방지점 근무 시 영업점 관리고객 배분을 받지 못하도록 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8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부서 회식에 참석하지 못했으며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명절 선물을 받지 못함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423228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③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새로 부임한 그룹장의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처리 방식이 기존과 달라</a:t>
            </a:r>
            <a:r>
              <a:rPr lang="en-US" altLang="ko-KR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정신적 고통을 느꼈을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업무적정성 범위를 벗어나지 않은 경우에는 직장 내 괴롭힘에 해당하지 않습니다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수 있을지언정 그러한 행위가 사회통념상</a:t>
            </a:r>
            <a:endParaRPr lang="en-US" altLang="ko-KR" sz="14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2972852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그룹장과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팀장간의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 관계이므로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지위의 우위성이 인정되고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다른 관계 우위성 여지가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4908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행위자의 업무 처리 방식이 다소 과할 수 있으나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업무상 적정성을 넘었다고 보기는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780583"/>
            <a:ext cx="2508250" cy="21544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피해자는 정신적 고통을 호소함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그룹장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하루에도 여러 번 피해자에게 업무전화 또는 휴대폰으로 전화함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전화를 받지 않으면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직접 자리로 와서 팀원들에게 팀장의 소재를 물음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화장실에서 양치를 하고 나오면서 행위자와 마주쳤고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칫솔을 들고 있는 상태로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그룹장실로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불려가게 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사장님 취임 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1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주년을 기념하여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행위자가 팀원들과 함께 선물을 준비하고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카드 등을 작성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951318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④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사건은 조사결과 인정된 사실이 피해자의 주장에 비해 그 정도가 매우 낮았습니다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조사에서는 사실인정이 가장 중요한 만큼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객관적인 자료 유무가 조사 결과에 큰 영향을 미칠 수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lnSpc>
                <a:spcPct val="135000"/>
              </a:lnSpc>
              <a:defRPr/>
            </a:pP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2972851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팀장과 팀원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대리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)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의 관계이므로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지위의 우위성이 인정되고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다른 관계 우위성 여지가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223410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피해자의 근태 및 업무능력 등을 고려한 업무 지시였다고 볼 수 있으므로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업무상 적정 범위를 넘었다고 볼 수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672862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객관적으로 정신적 신체적 고통을 받았다고 보기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(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차장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)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팀원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(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대리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)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회식자리에서 행위자가 피해자에게 다른 직원들 보는 앞에서 본인보다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체격이 좋은 직원과 팔씨름을 시킴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요청한 날짜에 휴가를 사용하지 못하고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파견업무를 부여함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행위자가 피해자에게 스캔 업무를 지시하였고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스캔 업무를 사무보조원에게 지시하자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행위자가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‘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그런 업무는 직접 하라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’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고 질책함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당시 녹취를 확인해보면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피해자가 행위자의 행위로 인해 상당히 놀랐음을 확인할 수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346963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⑤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사실관계라 하더라도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당사자의 지위 및 관계 등에 따라 업무상 적정 범위를 넘었는지에 대한 판단이 달라질 수 있습니다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3080574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팀장과 팀원 관계이므로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지위의 우위성이 인정됨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223410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설령 행위자 입장에서는 농담이라 하더라도 팀장의 요구를 거절하기 어려운 지위에 있는 팀원 입장에서는 달리 볼 </a:t>
            </a:r>
            <a:r>
              <a:rPr lang="ko-KR" altLang="en-US" sz="140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수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56514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행위자의 행위로 인해 피해자가 정신적 고통을 겪거나 근무환경이 악화되었다고 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인사 팀장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인사 팀원 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5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명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진급한 팀원에게 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‘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진급 턱을 쏘라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.’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지속적으로 언급함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특별한 이유 없이 근무 중인 팀원들을 회사 밖 카페에 모이도록 지시함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업무 중 행위자는 업무로 인한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화를 참지 못하고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욕설을 하며 주변 사물을 발로 차는 행위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를 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주기적으로 팀원들에게 카톡 메시지 등을 통하여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소개팅을 시켜 달라고 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311925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⑥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폭언 및 고성은 직장 내 괴롭힘 유형 중 하나이기는 하나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언성이 높아졌다고 하여 무조건 직장 내 괴롭힘으로 보는 것은 아니며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당시 상황 등을 종합적으로 고려하여 판단하게 됩니다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3080574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팀장과 팀원 관계이므로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지위의 우위성이 인정됨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15689"/>
            <a:ext cx="2508250" cy="107721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행위자의 언성이 높았던 것은 사실이나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정당한 업무지시를 거부한 상황 등을 고려하면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업무상 적정 범위를 넘었다고 단정하기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457419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피해자는 정신적 고통을 호소하나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객관적으로 행위자의 행위가 정신적 고통을 수반한다고 보기는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환경부 산하 기관 팀장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환경부 산하 기관 팀원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재택근무 중인 피해자에게 전화를 걸어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혹시 밖이냐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?”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지속적으로 물어봄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피해자에게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내일 오후에 환경부에 보고해야 하니까 오전에 출근해서 정리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해놔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!”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지시하였고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피해자는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내일은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재택근무일입니다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급한 업무인 것은 알고 있으니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오늘 중으로 정리해서 보내 놓겠습니다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.”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답함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다소 언성을 높여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그건 관리팀에서 짠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출근표니까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내가 알 바 아니고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앞으로 재택 여부는 팀장인 내 지시에 따르고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나오라면 그냥 좀 나와라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.”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라고 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927749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⑦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같은 행위라 하더라도 </a:t>
            </a:r>
            <a:r>
              <a:rPr lang="ko-KR" altLang="en-US" sz="1400" b="1" dirty="0">
                <a:solidFill>
                  <a:srgbClr val="FF0000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의도에 따라 직장 내 괴롭힘에 해당될 수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있으나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이러한 의도는 단순 의심이나 추정에 그치는 것이 아니라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자료 및 진술 등에 의해 입증되어야 합니다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 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2865131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당사자 모두 본부장이기는 하나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행위자가 입사 선배이며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실질적으로 상급자의 권한을 갖고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15689"/>
            <a:ext cx="2508250" cy="107721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피해자가 주장하는 행위자의 의도는 추정에 불과할 뿐 인정하기 어렵고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관련 부서들의 입장을 피력하는 과정 속에서 불협화음이 발생한 것으로 볼 수 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672862"/>
            <a:ext cx="2508250" cy="430887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피해자는 실제 승진 누락이 되었으나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인과관계가 없음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공공기관 본부장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A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공공기관 본부장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B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인사철을 앞두고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 소관 부서에서 문제가 발생하여 전체 회의가 개최됨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피해자는 다른 본부 및 부서에 대응에 대한 협조를 요청하였으나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행위자가 속한 본부에서는 관련성이 없다는 이유로 협조를 거부함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피해자는 본인의 인사 불이익을 위해 행위자가 고의적으로 협조하지 않았다고 주장</a:t>
            </a:r>
            <a:r>
              <a:rPr lang="en-US" altLang="ko-KR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기관 내부 조사결과 문제 발생은 특정 부서의 잘못에 의한 것이 아닌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내부 시스템 문제였음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9482945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 사례 ⑧</a:t>
            </a:r>
          </a:p>
        </p:txBody>
      </p:sp>
      <p:sp>
        <p:nvSpPr>
          <p:cNvPr id="12" name="직사각형 11"/>
          <p:cNvSpPr/>
          <p:nvPr/>
        </p:nvSpPr>
        <p:spPr>
          <a:xfrm>
            <a:off x="414586" y="1412777"/>
            <a:ext cx="8293648" cy="360040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lnSpc>
                <a:spcPct val="135000"/>
              </a:lnSpc>
              <a:defRPr/>
            </a:pP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괴롭힘의 요건 중 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관련성</a:t>
            </a:r>
            <a:r>
              <a:rPr lang="en-US" altLang="ko-KR" sz="1400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있으나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지위 또는 관계상 우위가 인정되는 경우에는 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업무 관련성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ko-KR" altLang="en-US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이 부정되기 쉽지 않습니다</a:t>
            </a:r>
            <a:r>
              <a:rPr lang="en-US" altLang="ko-KR" sz="1400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구체적 사례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452" y="3278592"/>
            <a:ext cx="3937244" cy="347110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9C0CCAD-559F-311F-D01E-A0D976CF5CB9}"/>
              </a:ext>
            </a:extLst>
          </p:cNvPr>
          <p:cNvSpPr/>
          <p:nvPr/>
        </p:nvSpPr>
        <p:spPr>
          <a:xfrm>
            <a:off x="395288" y="2205038"/>
            <a:ext cx="1080368" cy="287857"/>
          </a:xfrm>
          <a:prstGeom prst="round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행위자</a:t>
            </a: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AC5AD5B2-5F18-9A4B-8F39-1F2C93B953E2}"/>
              </a:ext>
            </a:extLst>
          </p:cNvPr>
          <p:cNvSpPr/>
          <p:nvPr/>
        </p:nvSpPr>
        <p:spPr>
          <a:xfrm>
            <a:off x="395288" y="2620444"/>
            <a:ext cx="1080368" cy="287857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/>
              <a:t>피해자</a:t>
            </a:r>
          </a:p>
        </p:txBody>
      </p:sp>
      <p:sp>
        <p:nvSpPr>
          <p:cNvPr id="13" name="모서리가 둥근 직사각형 6">
            <a:extLst>
              <a:ext uri="{FF2B5EF4-FFF2-40B4-BE49-F238E27FC236}">
                <a16:creationId xmlns:a16="http://schemas.microsoft.com/office/drawing/2014/main" id="{57B43D3B-A375-10CC-4BF9-359A4A05EDF5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4644008" y="2233439"/>
            <a:ext cx="3937244" cy="323764"/>
          </a:xfrm>
          <a:prstGeom prst="roundRect">
            <a:avLst>
              <a:gd name="adj" fmla="val 5000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괴롭힘 여부 판단</a:t>
            </a: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4651740" y="2757896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지위 또는 관계 등의 우위를 이용</a:t>
            </a:r>
          </a:p>
        </p:txBody>
      </p:sp>
      <p:sp>
        <p:nvSpPr>
          <p:cNvPr id="15" name="모서리가 둥근 직사각형 59">
            <a:extLst>
              <a:ext uri="{FF2B5EF4-FFF2-40B4-BE49-F238E27FC236}">
                <a16:creationId xmlns:a16="http://schemas.microsoft.com/office/drawing/2014/main" id="{7DD609C6-F4B3-119B-58CD-62174876F7D2}"/>
              </a:ext>
            </a:extLst>
          </p:cNvPr>
          <p:cNvSpPr/>
          <p:nvPr/>
        </p:nvSpPr>
        <p:spPr>
          <a:xfrm>
            <a:off x="4651740" y="4087823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업무상 적정 범위를 넘는 행위</a:t>
            </a:r>
          </a:p>
        </p:txBody>
      </p:sp>
      <p:sp>
        <p:nvSpPr>
          <p:cNvPr id="16" name="모서리가 둥근 직사각형 64">
            <a:extLst>
              <a:ext uri="{FF2B5EF4-FFF2-40B4-BE49-F238E27FC236}">
                <a16:creationId xmlns:a16="http://schemas.microsoft.com/office/drawing/2014/main" id="{57E16B90-C5F3-DE7A-7F8A-E141A6631045}"/>
              </a:ext>
            </a:extLst>
          </p:cNvPr>
          <p:cNvSpPr/>
          <p:nvPr/>
        </p:nvSpPr>
        <p:spPr>
          <a:xfrm>
            <a:off x="4651740" y="5417752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3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신체적 정신적 고통 또는 근무환경 악화</a:t>
            </a:r>
          </a:p>
        </p:txBody>
      </p:sp>
      <p:sp>
        <p:nvSpPr>
          <p:cNvPr id="18" name="Freeform 28">
            <a:extLst>
              <a:ext uri="{FF2B5EF4-FFF2-40B4-BE49-F238E27FC236}">
                <a16:creationId xmlns:a16="http://schemas.microsoft.com/office/drawing/2014/main" id="{76148644-DBC0-FCBB-A1E0-9AA96CEB3182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3835961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1" name="Freeform 28">
            <a:extLst>
              <a:ext uri="{FF2B5EF4-FFF2-40B4-BE49-F238E27FC236}">
                <a16:creationId xmlns:a16="http://schemas.microsoft.com/office/drawing/2014/main" id="{3CF66918-ACD7-265E-A4DE-638915DD8E46}"/>
              </a:ext>
            </a:extLst>
          </p:cNvPr>
          <p:cNvSpPr>
            <a:spLocks noEditPoints="1"/>
          </p:cNvSpPr>
          <p:nvPr/>
        </p:nvSpPr>
        <p:spPr bwMode="auto">
          <a:xfrm>
            <a:off x="5182817" y="5165888"/>
            <a:ext cx="213054" cy="215189"/>
          </a:xfrm>
          <a:custGeom>
            <a:avLst/>
            <a:gdLst>
              <a:gd name="T0" fmla="*/ 127 w 253"/>
              <a:gd name="T1" fmla="*/ 0 h 253"/>
              <a:gd name="T2" fmla="*/ 0 w 253"/>
              <a:gd name="T3" fmla="*/ 127 h 253"/>
              <a:gd name="T4" fmla="*/ 127 w 253"/>
              <a:gd name="T5" fmla="*/ 253 h 253"/>
              <a:gd name="T6" fmla="*/ 253 w 253"/>
              <a:gd name="T7" fmla="*/ 127 h 253"/>
              <a:gd name="T8" fmla="*/ 127 w 253"/>
              <a:gd name="T9" fmla="*/ 0 h 253"/>
              <a:gd name="T10" fmla="*/ 185 w 253"/>
              <a:gd name="T11" fmla="*/ 138 h 253"/>
              <a:gd name="T12" fmla="*/ 138 w 253"/>
              <a:gd name="T13" fmla="*/ 138 h 253"/>
              <a:gd name="T14" fmla="*/ 138 w 253"/>
              <a:gd name="T15" fmla="*/ 183 h 253"/>
              <a:gd name="T16" fmla="*/ 127 w 253"/>
              <a:gd name="T17" fmla="*/ 195 h 253"/>
              <a:gd name="T18" fmla="*/ 115 w 253"/>
              <a:gd name="T19" fmla="*/ 183 h 253"/>
              <a:gd name="T20" fmla="*/ 115 w 253"/>
              <a:gd name="T21" fmla="*/ 138 h 253"/>
              <a:gd name="T22" fmla="*/ 70 w 253"/>
              <a:gd name="T23" fmla="*/ 138 h 253"/>
              <a:gd name="T24" fmla="*/ 58 w 253"/>
              <a:gd name="T25" fmla="*/ 126 h 253"/>
              <a:gd name="T26" fmla="*/ 70 w 253"/>
              <a:gd name="T27" fmla="*/ 115 h 253"/>
              <a:gd name="T28" fmla="*/ 115 w 253"/>
              <a:gd name="T29" fmla="*/ 115 h 253"/>
              <a:gd name="T30" fmla="*/ 115 w 253"/>
              <a:gd name="T31" fmla="*/ 69 h 253"/>
              <a:gd name="T32" fmla="*/ 127 w 253"/>
              <a:gd name="T33" fmla="*/ 58 h 253"/>
              <a:gd name="T34" fmla="*/ 138 w 253"/>
              <a:gd name="T35" fmla="*/ 69 h 253"/>
              <a:gd name="T36" fmla="*/ 138 w 253"/>
              <a:gd name="T37" fmla="*/ 115 h 253"/>
              <a:gd name="T38" fmla="*/ 185 w 253"/>
              <a:gd name="T39" fmla="*/ 115 h 253"/>
              <a:gd name="T40" fmla="*/ 195 w 253"/>
              <a:gd name="T41" fmla="*/ 126 h 253"/>
              <a:gd name="T42" fmla="*/ 185 w 253"/>
              <a:gd name="T43" fmla="*/ 138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3" h="253">
                <a:moveTo>
                  <a:pt x="127" y="0"/>
                </a:moveTo>
                <a:cubicBezTo>
                  <a:pt x="57" y="0"/>
                  <a:pt x="0" y="57"/>
                  <a:pt x="0" y="127"/>
                </a:cubicBezTo>
                <a:cubicBezTo>
                  <a:pt x="0" y="197"/>
                  <a:pt x="57" y="253"/>
                  <a:pt x="127" y="253"/>
                </a:cubicBezTo>
                <a:cubicBezTo>
                  <a:pt x="197" y="253"/>
                  <a:pt x="253" y="197"/>
                  <a:pt x="253" y="127"/>
                </a:cubicBezTo>
                <a:cubicBezTo>
                  <a:pt x="253" y="57"/>
                  <a:pt x="197" y="0"/>
                  <a:pt x="127" y="0"/>
                </a:cubicBezTo>
                <a:close/>
                <a:moveTo>
                  <a:pt x="185" y="138"/>
                </a:moveTo>
                <a:cubicBezTo>
                  <a:pt x="185" y="138"/>
                  <a:pt x="185" y="138"/>
                  <a:pt x="138" y="138"/>
                </a:cubicBezTo>
                <a:cubicBezTo>
                  <a:pt x="138" y="138"/>
                  <a:pt x="138" y="138"/>
                  <a:pt x="138" y="183"/>
                </a:cubicBezTo>
                <a:cubicBezTo>
                  <a:pt x="138" y="190"/>
                  <a:pt x="133" y="195"/>
                  <a:pt x="127" y="195"/>
                </a:cubicBezTo>
                <a:cubicBezTo>
                  <a:pt x="121" y="195"/>
                  <a:pt x="115" y="190"/>
                  <a:pt x="115" y="183"/>
                </a:cubicBezTo>
                <a:cubicBezTo>
                  <a:pt x="115" y="183"/>
                  <a:pt x="115" y="183"/>
                  <a:pt x="115" y="138"/>
                </a:cubicBezTo>
                <a:cubicBezTo>
                  <a:pt x="115" y="138"/>
                  <a:pt x="115" y="138"/>
                  <a:pt x="70" y="138"/>
                </a:cubicBezTo>
                <a:cubicBezTo>
                  <a:pt x="64" y="138"/>
                  <a:pt x="58" y="133"/>
                  <a:pt x="58" y="126"/>
                </a:cubicBezTo>
                <a:cubicBezTo>
                  <a:pt x="58" y="121"/>
                  <a:pt x="64" y="115"/>
                  <a:pt x="70" y="115"/>
                </a:cubicBezTo>
                <a:cubicBezTo>
                  <a:pt x="70" y="115"/>
                  <a:pt x="70" y="115"/>
                  <a:pt x="115" y="115"/>
                </a:cubicBezTo>
                <a:cubicBezTo>
                  <a:pt x="115" y="115"/>
                  <a:pt x="115" y="115"/>
                  <a:pt x="115" y="69"/>
                </a:cubicBezTo>
                <a:cubicBezTo>
                  <a:pt x="115" y="64"/>
                  <a:pt x="121" y="58"/>
                  <a:pt x="127" y="58"/>
                </a:cubicBezTo>
                <a:cubicBezTo>
                  <a:pt x="133" y="58"/>
                  <a:pt x="138" y="64"/>
                  <a:pt x="138" y="69"/>
                </a:cubicBezTo>
                <a:cubicBezTo>
                  <a:pt x="138" y="69"/>
                  <a:pt x="138" y="69"/>
                  <a:pt x="138" y="115"/>
                </a:cubicBezTo>
                <a:cubicBezTo>
                  <a:pt x="138" y="115"/>
                  <a:pt x="138" y="115"/>
                  <a:pt x="185" y="115"/>
                </a:cubicBezTo>
                <a:cubicBezTo>
                  <a:pt x="190" y="115"/>
                  <a:pt x="195" y="121"/>
                  <a:pt x="195" y="126"/>
                </a:cubicBezTo>
                <a:cubicBezTo>
                  <a:pt x="195" y="133"/>
                  <a:pt x="190" y="138"/>
                  <a:pt x="185" y="138"/>
                </a:cubicBezTo>
                <a:close/>
              </a:path>
            </a:pathLst>
          </a:custGeom>
          <a:solidFill>
            <a:srgbClr val="37609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FDBACB3F-863C-7BE5-B3D4-468DBC5368AE}"/>
              </a:ext>
            </a:extLst>
          </p:cNvPr>
          <p:cNvSpPr/>
          <p:nvPr/>
        </p:nvSpPr>
        <p:spPr>
          <a:xfrm>
            <a:off x="6012160" y="2865131"/>
            <a:ext cx="2508250" cy="861774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명백한 직급상 우위는 없으나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근속기간 및 나이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근로관계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(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정규직과 비정규직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)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를 고려하여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관계상 우위를 인정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7BD0C0A9-65D2-A25B-DC41-1A008F332EC7}"/>
              </a:ext>
            </a:extLst>
          </p:cNvPr>
          <p:cNvSpPr/>
          <p:nvPr/>
        </p:nvSpPr>
        <p:spPr>
          <a:xfrm>
            <a:off x="6012160" y="4115689"/>
            <a:ext cx="2508250" cy="1077218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지나친 사생활 침해도 직장 내 괴롭힘 유형에 해당하나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당사자간 평소 관계 및 사건 발달의 경위를 통해 업무상 적정 범위를 넘었다고 보기는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8EDD69C0-7231-C752-B37D-F74BD2FA1491}"/>
              </a:ext>
            </a:extLst>
          </p:cNvPr>
          <p:cNvSpPr/>
          <p:nvPr/>
        </p:nvSpPr>
        <p:spPr>
          <a:xfrm>
            <a:off x="6012160" y="5565140"/>
            <a:ext cx="2508250" cy="6463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marL="88900" indent="-88900" latinLnBrk="0">
              <a:spcBef>
                <a:spcPts val="700"/>
              </a:spcBef>
              <a:buClr>
                <a:srgbClr val="839DBA"/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행위자의 행위로 인해 피해자가 정신적 고통을 겪거나 근무환경이 악화되었다고 보기 어려움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.</a:t>
            </a:r>
            <a:endParaRPr lang="ko-KR" altLang="en-US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sym typeface="Wingdings" pitchFamily="2" charset="2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CDBD5133-BB4D-D95D-AD93-007F4831C1D7}"/>
              </a:ext>
            </a:extLst>
          </p:cNvPr>
          <p:cNvSpPr/>
          <p:nvPr/>
        </p:nvSpPr>
        <p:spPr>
          <a:xfrm>
            <a:off x="1619672" y="2261949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A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공단 정규직</a:t>
            </a: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C4DAA4D6-B10F-C679-B254-E1CCCF0BB813}"/>
              </a:ext>
            </a:extLst>
          </p:cNvPr>
          <p:cNvSpPr/>
          <p:nvPr/>
        </p:nvSpPr>
        <p:spPr>
          <a:xfrm>
            <a:off x="1619672" y="2631771"/>
            <a:ext cx="2508250" cy="276999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/>
          <a:p>
            <a:pPr latinLnBrk="0">
              <a:spcBef>
                <a:spcPts val="700"/>
              </a:spcBef>
              <a:buClr>
                <a:srgbClr val="839DBA"/>
              </a:buClr>
            </a:pP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A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Wingdings" pitchFamily="2" charset="2"/>
              </a:rPr>
              <a:t>공단 기간제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4449" y="3625701"/>
            <a:ext cx="3935247" cy="2833443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행위자와 피해자는 평소 친분이 두터웠으며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서로 잦은 만남을 이어가고 있었음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</a:p>
          <a:p>
            <a:pPr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행위자는 얼마전 이혼한 피해자에게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공단 소속 직원을 </a:t>
            </a:r>
            <a:r>
              <a:rPr lang="ko-KR" altLang="en-US" sz="1400" dirty="0" err="1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소개시켜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주었으나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피해자는 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A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공단 소속 다른 직원과 연인사이가 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</a:t>
            </a: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endParaRPr lang="en-US" altLang="ko-KR" sz="3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33350" indent="-1333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 typeface="Arial" pitchFamily="34" charset="0"/>
              <a:buChar char="•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이러한 사실을 뒤늦게 알게 된 행위자는 피해자에게 연유를 따지게 되었고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피해자는 </a:t>
            </a: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사생활 침해를 이유로 직장 내 괴롭힘을 받았다고 신고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함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8159450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Q&amp;A</a:t>
            </a:r>
            <a:endParaRPr lang="ko-KR" altLang="en-US" sz="20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모서리가 둥근 직사각형 6">
            <a:extLst>
              <a:ext uri="{FF2B5EF4-FFF2-40B4-BE49-F238E27FC236}">
                <a16:creationId xmlns:a16="http://schemas.microsoft.com/office/drawing/2014/main" id="{139C8561-0CC1-B50A-26A5-4AF6CEEA1EDC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2609" y="1772817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Q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모서리가 둥근 직사각형 17">
            <a:extLst>
              <a:ext uri="{FF2B5EF4-FFF2-40B4-BE49-F238E27FC236}">
                <a16:creationId xmlns:a16="http://schemas.microsoft.com/office/drawing/2014/main" id="{1862EF14-2E13-54F6-85F8-EDBED310BE6C}"/>
              </a:ext>
            </a:extLst>
          </p:cNvPr>
          <p:cNvSpPr/>
          <p:nvPr/>
        </p:nvSpPr>
        <p:spPr>
          <a:xfrm>
            <a:off x="1512125" y="1772816"/>
            <a:ext cx="7233908" cy="949585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저는 새로 부임한 팀장입니다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r>
              <a: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팀원들이 저를 따돌리는데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이러한 경우에도 직장 내 괴롭힘으로 인정될 수 있을까요</a:t>
            </a:r>
            <a:r>
              <a:rPr lang="en-US" altLang="ko-KR" sz="20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?</a:t>
            </a:r>
            <a:endParaRPr lang="ko-KR" altLang="en-US" sz="20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5" name="모서리가 둥근 직사각형 17">
            <a:extLst>
              <a:ext uri="{FF2B5EF4-FFF2-40B4-BE49-F238E27FC236}">
                <a16:creationId xmlns:a16="http://schemas.microsoft.com/office/drawing/2014/main" id="{6EAEB8ED-D21C-878A-567E-269846DC7946}"/>
              </a:ext>
            </a:extLst>
          </p:cNvPr>
          <p:cNvSpPr/>
          <p:nvPr/>
        </p:nvSpPr>
        <p:spPr>
          <a:xfrm>
            <a:off x="1506395" y="4135599"/>
            <a:ext cx="7233908" cy="1381633"/>
          </a:xfrm>
          <a:prstGeom prst="roundRect">
            <a:avLst>
              <a:gd name="adj" fmla="val 11825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52144" rIns="54000" bIns="52144" anchor="ctr"/>
          <a:lstStyle/>
          <a:p>
            <a:pPr fontAlgn="base" latinLnBrk="0">
              <a:lnSpc>
                <a:spcPct val="150000"/>
              </a:lnSpc>
              <a:spcAft>
                <a:spcPct val="0"/>
              </a:spcAft>
              <a:buClr>
                <a:schemeClr val="bg1">
                  <a:lumMod val="65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인정될 수 있습니다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.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 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직급 및 직위는 피해자가 높지만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우위성 판단시에는 관계상 우위도 고려하고 있으며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집단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vs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rgbClr val="FF0000"/>
                </a:solidFill>
                <a:latin typeface="+mn-ea"/>
              </a:rPr>
              <a:t>개인</a:t>
            </a:r>
            <a:r>
              <a:rPr lang="ko-KR" altLang="en-US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이라는 점에서 팀원들의 우위성이 인정될 수 있습니다</a:t>
            </a:r>
            <a:r>
              <a:rPr lang="en-US" altLang="ko-KR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. </a:t>
            </a:r>
            <a:endParaRPr lang="ko-KR" altLang="en-US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" name="모서리가 둥근 직사각형 6">
            <a:extLst>
              <a:ext uri="{FF2B5EF4-FFF2-40B4-BE49-F238E27FC236}">
                <a16:creationId xmlns:a16="http://schemas.microsoft.com/office/drawing/2014/main" id="{B53C6650-1662-9E26-1DFE-C2F8B82F8334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2609" y="4129522"/>
            <a:ext cx="1036588" cy="584775"/>
          </a:xfrm>
          <a:prstGeom prst="roundRect">
            <a:avLst>
              <a:gd name="adj" fmla="val 50000"/>
            </a:avLst>
          </a:prstGeom>
          <a:blipFill>
            <a:blip r:embed="rId5"/>
            <a:stretch>
              <a:fillRect/>
            </a:stretch>
          </a:blipFill>
          <a:ln w="6350" cap="flat" cmpd="sng" algn="ctr">
            <a:solidFill>
              <a:srgbClr val="224E86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en-US" altLang="ko-KR" sz="48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A</a:t>
            </a:r>
            <a:endParaRPr lang="ko-KR" altLang="en-US" sz="4800" b="1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bg1"/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02176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3"/>
          <p:cNvGrpSpPr/>
          <p:nvPr/>
        </p:nvGrpSpPr>
        <p:grpSpPr>
          <a:xfrm>
            <a:off x="2627784" y="2204864"/>
            <a:ext cx="3849066" cy="1571402"/>
            <a:chOff x="2627784" y="2649686"/>
            <a:chExt cx="3849066" cy="1571402"/>
          </a:xfrm>
        </p:grpSpPr>
        <p:sp>
          <p:nvSpPr>
            <p:cNvPr id="3" name="TextBox 2"/>
            <p:cNvSpPr txBox="1"/>
            <p:nvPr/>
          </p:nvSpPr>
          <p:spPr>
            <a:xfrm>
              <a:off x="2879812" y="2649686"/>
              <a:ext cx="3384376" cy="92333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ctr"/>
              <a:r>
                <a:rPr lang="en-US" altLang="ko-KR" sz="6000" b="1" kern="0" dirty="0">
                  <a:ln w="19050">
                    <a:noFill/>
                  </a:ln>
                  <a:solidFill>
                    <a:srgbClr val="FFFFFF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latin typeface="맑은 고딕" panose="020B0503020000020004" pitchFamily="50" charset="-127"/>
                  <a:ea typeface="맑은 고딕" panose="020B0503020000020004" pitchFamily="50" charset="-127"/>
                </a:rPr>
                <a:t>04</a:t>
              </a:r>
              <a:endParaRPr lang="ko-KR" altLang="en-US" sz="4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3132000" y="3488694"/>
              <a:ext cx="2880000" cy="30896"/>
            </a:xfrm>
            <a:prstGeom prst="line">
              <a:avLst/>
            </a:prstGeom>
            <a:ln w="825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2627784" y="3719229"/>
              <a:ext cx="3849066" cy="50185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noAutofit/>
            </a:bodyPr>
            <a:lstStyle/>
            <a:p>
              <a:pPr marL="0" lvl="1" algn="ctr" fontAlgn="ctr"/>
              <a:r>
                <a:rPr lang="ko-KR" altLang="en-US" sz="2800" spc="-150" dirty="0">
                  <a:solidFill>
                    <a:prstClr val="white"/>
                  </a:solidFill>
                  <a:latin typeface="맑은 고딕" panose="020B0503020000020004" pitchFamily="50" charset="-127"/>
                  <a:ea typeface="맑은 고딕" panose="020B0503020000020004" pitchFamily="50" charset="-127"/>
                </a:rPr>
                <a:t>대응 및 예방</a:t>
              </a:r>
              <a:endParaRPr lang="ko-KR" altLang="en-US" sz="2800" kern="0" dirty="0">
                <a:ln w="19050">
                  <a:noFill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맑은 고딕" panose="020B0503020000020004" pitchFamily="50" charset="-127"/>
                <a:ea typeface="맑은 고딕" panose="020B0503020000020004" pitchFamily="50" charset="-127"/>
              </a:endParaRPr>
            </a:p>
          </p:txBody>
        </p:sp>
      </p:grp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002654-05F7-4EA2-B7E9-5D71145ECED7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34</a:t>
            </a:fld>
            <a:endParaRPr lang="ko-KR" altLang="en-US" dirty="0">
              <a:solidFill>
                <a:prstClr val="black">
                  <a:tint val="75000"/>
                </a:prst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751100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괴롭힘을 당했을 때는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대응 및 예방</a:t>
            </a:r>
          </a:p>
        </p:txBody>
      </p:sp>
      <p:sp>
        <p:nvSpPr>
          <p:cNvPr id="8" name="양쪽 모서리가 둥근 사각형 5">
            <a:extLst>
              <a:ext uri="{FF2B5EF4-FFF2-40B4-BE49-F238E27FC236}">
                <a16:creationId xmlns:a16="http://schemas.microsoft.com/office/drawing/2014/main" id="{77369FCF-E593-61D2-A96E-C555FE99D522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393291" y="1538345"/>
            <a:ext cx="8357664" cy="345744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7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신고 방법</a:t>
            </a:r>
          </a:p>
        </p:txBody>
      </p:sp>
      <p:sp>
        <p:nvSpPr>
          <p:cNvPr id="27" name="양쪽 모서리가 둥근 사각형 18">
            <a:extLst>
              <a:ext uri="{FF2B5EF4-FFF2-40B4-BE49-F238E27FC236}">
                <a16:creationId xmlns:a16="http://schemas.microsoft.com/office/drawing/2014/main" id="{E4EBDE5C-7F8A-894C-1A25-D1D810F7568C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95288" y="1885455"/>
            <a:ext cx="8353425" cy="1687562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endParaRPr lang="ko-KR" altLang="en-US" sz="12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" name="모서리가 둥근 직사각형 54">
            <a:extLst>
              <a:ext uri="{FF2B5EF4-FFF2-40B4-BE49-F238E27FC236}">
                <a16:creationId xmlns:a16="http://schemas.microsoft.com/office/drawing/2014/main" id="{20B6002D-B944-BD55-E555-C7B7AE6A7C36}"/>
              </a:ext>
            </a:extLst>
          </p:cNvPr>
          <p:cNvSpPr/>
          <p:nvPr/>
        </p:nvSpPr>
        <p:spPr>
          <a:xfrm>
            <a:off x="568690" y="2207857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 해결</a:t>
            </a:r>
          </a:p>
        </p:txBody>
      </p:sp>
      <p:sp>
        <p:nvSpPr>
          <p:cNvPr id="2" name="모서리가 둥근 직사각형 54">
            <a:extLst>
              <a:ext uri="{FF2B5EF4-FFF2-40B4-BE49-F238E27FC236}">
                <a16:creationId xmlns:a16="http://schemas.microsoft.com/office/drawing/2014/main" id="{CEE5BDC6-ADF0-C889-DD20-74F73B521112}"/>
              </a:ext>
            </a:extLst>
          </p:cNvPr>
          <p:cNvSpPr/>
          <p:nvPr/>
        </p:nvSpPr>
        <p:spPr>
          <a:xfrm>
            <a:off x="2251543" y="2207857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고용노동부 신고</a:t>
            </a:r>
          </a:p>
        </p:txBody>
      </p:sp>
      <p:sp>
        <p:nvSpPr>
          <p:cNvPr id="3" name="모서리가 둥근 직사각형 54">
            <a:extLst>
              <a:ext uri="{FF2B5EF4-FFF2-40B4-BE49-F238E27FC236}">
                <a16:creationId xmlns:a16="http://schemas.microsoft.com/office/drawing/2014/main" id="{C65BB09A-2A86-A200-B41E-EF7E9CFA8259}"/>
              </a:ext>
            </a:extLst>
          </p:cNvPr>
          <p:cNvSpPr/>
          <p:nvPr/>
        </p:nvSpPr>
        <p:spPr>
          <a:xfrm>
            <a:off x="3934396" y="2207857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국가인권위원회 진정</a:t>
            </a:r>
          </a:p>
        </p:txBody>
      </p:sp>
      <p:sp>
        <p:nvSpPr>
          <p:cNvPr id="4" name="모서리가 둥근 직사각형 54">
            <a:extLst>
              <a:ext uri="{FF2B5EF4-FFF2-40B4-BE49-F238E27FC236}">
                <a16:creationId xmlns:a16="http://schemas.microsoft.com/office/drawing/2014/main" id="{48476C88-9471-7E67-BE23-27726DB0E96F}"/>
              </a:ext>
            </a:extLst>
          </p:cNvPr>
          <p:cNvSpPr/>
          <p:nvPr/>
        </p:nvSpPr>
        <p:spPr>
          <a:xfrm>
            <a:off x="5617249" y="2207857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수사기관 고소 </a:t>
            </a:r>
            <a:r>
              <a:rPr lang="en-US" altLang="ko-KR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· </a:t>
            </a: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고발</a:t>
            </a:r>
          </a:p>
        </p:txBody>
      </p:sp>
      <p:sp>
        <p:nvSpPr>
          <p:cNvPr id="5" name="모서리가 둥근 직사각형 54">
            <a:extLst>
              <a:ext uri="{FF2B5EF4-FFF2-40B4-BE49-F238E27FC236}">
                <a16:creationId xmlns:a16="http://schemas.microsoft.com/office/drawing/2014/main" id="{32A67286-D78A-1A50-6930-10D067DCD8F4}"/>
              </a:ext>
            </a:extLst>
          </p:cNvPr>
          <p:cNvSpPr/>
          <p:nvPr/>
        </p:nvSpPr>
        <p:spPr>
          <a:xfrm>
            <a:off x="7300102" y="2207857"/>
            <a:ext cx="1275208" cy="1041392"/>
          </a:xfrm>
          <a:prstGeom prst="roundRect">
            <a:avLst>
              <a:gd name="adj" fmla="val 11310"/>
            </a:avLst>
          </a:prstGeom>
          <a:solidFill>
            <a:schemeClr val="accent1">
              <a:lumMod val="75000"/>
            </a:schemeClr>
          </a:solidFill>
          <a:ln w="6350">
            <a:noFill/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52144" rIns="36000" bIns="52144" anchor="ctr"/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민사소송</a:t>
            </a:r>
          </a:p>
        </p:txBody>
      </p:sp>
      <p:sp>
        <p:nvSpPr>
          <p:cNvPr id="6" name="양쪽 모서리가 둥근 사각형 5">
            <a:extLst>
              <a:ext uri="{FF2B5EF4-FFF2-40B4-BE49-F238E27FC236}">
                <a16:creationId xmlns:a16="http://schemas.microsoft.com/office/drawing/2014/main" id="{51B9F3E9-17F9-D356-E7D3-BD28DE3C2BC2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393291" y="4005063"/>
            <a:ext cx="8357664" cy="345744"/>
          </a:xfrm>
          <a:prstGeom prst="round2SameRect">
            <a:avLst>
              <a:gd name="adj1" fmla="val 32346"/>
              <a:gd name="adj2" fmla="val 0"/>
            </a:avLst>
          </a:prstGeom>
          <a:blipFill>
            <a:blip r:embed="rId7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4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주요 사실관계</a:t>
            </a:r>
          </a:p>
        </p:txBody>
      </p:sp>
      <p:sp>
        <p:nvSpPr>
          <p:cNvPr id="7" name="양쪽 모서리가 둥근 사각형 18">
            <a:extLst>
              <a:ext uri="{FF2B5EF4-FFF2-40B4-BE49-F238E27FC236}">
                <a16:creationId xmlns:a16="http://schemas.microsoft.com/office/drawing/2014/main" id="{B41C73EF-37A8-1BC6-9623-40C6795E1EF4}"/>
              </a:ext>
            </a:extLst>
          </p:cNvPr>
          <p:cNvSpPr/>
          <p:nvPr>
            <p:custDataLst>
              <p:tags r:id="rId4"/>
            </p:custDataLst>
          </p:nvPr>
        </p:nvSpPr>
        <p:spPr bwMode="auto">
          <a:xfrm>
            <a:off x="395288" y="4352173"/>
            <a:ext cx="8353425" cy="2119607"/>
          </a:xfrm>
          <a:prstGeom prst="round2SameRect">
            <a:avLst>
              <a:gd name="adj1" fmla="val 0"/>
              <a:gd name="adj2" fmla="val 6042"/>
            </a:avLst>
          </a:prstGeom>
          <a:gradFill flip="none" rotWithShape="1">
            <a:gsLst>
              <a:gs pos="87000">
                <a:schemeClr val="bg1"/>
              </a:gs>
              <a:gs pos="0">
                <a:schemeClr val="bg1"/>
              </a:gs>
              <a:gs pos="100000">
                <a:schemeClr val="bg1"/>
              </a:gs>
              <a:gs pos="94000">
                <a:schemeClr val="bg1">
                  <a:lumMod val="95000"/>
                </a:schemeClr>
              </a:gs>
            </a:gsLst>
            <a:lin ang="5400000" scaled="1"/>
            <a:tileRect/>
          </a:gradFill>
          <a:ln w="6350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180000" rIns="54000" bIns="52144" anchor="t" anchorCtr="0"/>
          <a:lstStyle/>
          <a:p>
            <a:pPr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내 괴롭힘 사건의 객관적 사실 규명 및 형사적 제재 등을 위해 구체적인 증거 확보가 중요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주변 동료들의 증언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가해자와 주고 받은 문자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카톡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이메일 등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폭언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폭행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부당한 지시 등이 담긴 녹음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동영상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서류 등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괴롭힘이 일어난 장소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행위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목격자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나의 대응 및 감정상태</a:t>
            </a:r>
            <a:r>
              <a:rPr lang="en-US" altLang="ko-KR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, </a:t>
            </a: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주변인들의 반응 등을 육하원칙에 맞게 구체적으로 메모</a:t>
            </a:r>
            <a:endParaRPr lang="en-US" altLang="ko-KR" sz="1400" dirty="0">
              <a:ln>
                <a:solidFill>
                  <a:schemeClr val="accent1">
                    <a:alpha val="0"/>
                  </a:schemeClr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 marL="171450" indent="-171450" fontAlgn="base" latinLnBrk="0">
              <a:spcBef>
                <a:spcPts val="500"/>
              </a:spcBef>
              <a:spcAft>
                <a:spcPct val="0"/>
              </a:spcAft>
              <a:buClr>
                <a:schemeClr val="tx1">
                  <a:lumMod val="50000"/>
                  <a:lumOff val="50000"/>
                </a:schemeClr>
              </a:buClr>
              <a:buFontTx/>
              <a:buChar char="-"/>
            </a:pPr>
            <a:r>
              <a:rPr lang="ko-KR" altLang="en-US" sz="1400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직장 내 괴롭힘을 이유로 한 병원 진료 기록</a:t>
            </a:r>
          </a:p>
        </p:txBody>
      </p:sp>
    </p:spTree>
    <p:extLst>
      <p:ext uri="{BB962C8B-B14F-4D97-AF65-F5344CB8AC3E}">
        <p14:creationId xmlns:p14="http://schemas.microsoft.com/office/powerpoint/2010/main" val="17580814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내용 개체 틀 24"/>
          <p:cNvSpPr>
            <a:spLocks noGrp="1"/>
          </p:cNvSpPr>
          <p:nvPr/>
        </p:nvSpPr>
        <p:spPr>
          <a:xfrm>
            <a:off x="457200" y="916212"/>
            <a:ext cx="5976664" cy="400110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6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4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2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Wingdings" pitchFamily="2" charset="2"/>
              <a:buChar char="Ø"/>
              <a:defRPr sz="1100" kern="1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Bef>
                <a:spcPts val="0"/>
              </a:spcBef>
              <a:buNone/>
            </a:pPr>
            <a:r>
              <a:rPr lang="ko-KR" altLang="en-US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직장 내 괴롭힘을 예방하기 위해서는</a:t>
            </a:r>
            <a:r>
              <a:rPr lang="en-US" altLang="ko-KR" sz="20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  <a:endParaRPr lang="ko-KR" altLang="en-US" sz="2000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8114A257-8C17-A297-6357-F4A256CDF627}"/>
              </a:ext>
            </a:extLst>
          </p:cNvPr>
          <p:cNvCxnSpPr/>
          <p:nvPr/>
        </p:nvCxnSpPr>
        <p:spPr>
          <a:xfrm>
            <a:off x="395288" y="1341438"/>
            <a:ext cx="8353425" cy="0"/>
          </a:xfrm>
          <a:prstGeom prst="line">
            <a:avLst/>
          </a:prstGeom>
          <a:ln w="63500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C173937-5D2B-ECE4-17B5-85B367D5C793}"/>
              </a:ext>
            </a:extLst>
          </p:cNvPr>
          <p:cNvSpPr txBox="1"/>
          <p:nvPr/>
        </p:nvSpPr>
        <p:spPr>
          <a:xfrm>
            <a:off x="107504" y="116632"/>
            <a:ext cx="5760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b="1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대응 및 예방</a:t>
            </a:r>
          </a:p>
        </p:txBody>
      </p:sp>
      <p:sp>
        <p:nvSpPr>
          <p:cNvPr id="9" name="양쪽 모서리가 둥근 사각형 8">
            <a:extLst>
              <a:ext uri="{FF2B5EF4-FFF2-40B4-BE49-F238E27FC236}">
                <a16:creationId xmlns:a16="http://schemas.microsoft.com/office/drawing/2014/main" id="{4A75223E-E8D9-A7DE-867E-0201A2EC334D}"/>
              </a:ext>
            </a:extLst>
          </p:cNvPr>
          <p:cNvSpPr/>
          <p:nvPr>
            <p:custDataLst>
              <p:tags r:id="rId1"/>
            </p:custDataLst>
          </p:nvPr>
        </p:nvSpPr>
        <p:spPr bwMode="auto">
          <a:xfrm>
            <a:off x="432000" y="2070639"/>
            <a:ext cx="2699840" cy="360000"/>
          </a:xfrm>
          <a:prstGeom prst="round2SameRect">
            <a:avLst>
              <a:gd name="adj1" fmla="val 31779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직장 내에서 상호 존중하기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BA2BA37-EF1E-499B-A0AC-A75BF6F95380}"/>
              </a:ext>
            </a:extLst>
          </p:cNvPr>
          <p:cNvSpPr/>
          <p:nvPr/>
        </p:nvSpPr>
        <p:spPr>
          <a:xfrm>
            <a:off x="432000" y="2426296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직급의 상하관계를 떠나 같이 근무하는 근로자 간에 상호존중의 태도를 가져야 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1" name="양쪽 모서리가 둥근 사각형 8">
            <a:extLst>
              <a:ext uri="{FF2B5EF4-FFF2-40B4-BE49-F238E27FC236}">
                <a16:creationId xmlns:a16="http://schemas.microsoft.com/office/drawing/2014/main" id="{AB63155E-3FF6-A05C-31A3-686443DB8B91}"/>
              </a:ext>
            </a:extLst>
          </p:cNvPr>
          <p:cNvSpPr/>
          <p:nvPr>
            <p:custDataLst>
              <p:tags r:id="rId2"/>
            </p:custDataLst>
          </p:nvPr>
        </p:nvSpPr>
        <p:spPr bwMode="auto">
          <a:xfrm>
            <a:off x="3240436" y="2070639"/>
            <a:ext cx="2699840" cy="360000"/>
          </a:xfrm>
          <a:prstGeom prst="round2SameRect">
            <a:avLst>
              <a:gd name="adj1" fmla="val 31779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상대방 이해하고 공감하기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76EEFED-E6A5-853A-9F4A-0FCBF4931E2E}"/>
              </a:ext>
            </a:extLst>
          </p:cNvPr>
          <p:cNvSpPr/>
          <p:nvPr/>
        </p:nvSpPr>
        <p:spPr>
          <a:xfrm>
            <a:off x="3240436" y="2426296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직장 내 괴롭힘에 대한 문제 발생 시 상대방을 이해하고 공감하는 자세가 필요함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3" name="양쪽 모서리가 둥근 사각형 8">
            <a:extLst>
              <a:ext uri="{FF2B5EF4-FFF2-40B4-BE49-F238E27FC236}">
                <a16:creationId xmlns:a16="http://schemas.microsoft.com/office/drawing/2014/main" id="{7D6864EE-B67D-996B-D065-427430D1248A}"/>
              </a:ext>
            </a:extLst>
          </p:cNvPr>
          <p:cNvSpPr/>
          <p:nvPr>
            <p:custDataLst>
              <p:tags r:id="rId3"/>
            </p:custDataLst>
          </p:nvPr>
        </p:nvSpPr>
        <p:spPr bwMode="auto">
          <a:xfrm>
            <a:off x="6048873" y="2070639"/>
            <a:ext cx="2699840" cy="360000"/>
          </a:xfrm>
          <a:prstGeom prst="round2SameRect">
            <a:avLst>
              <a:gd name="adj1" fmla="val 31779"/>
              <a:gd name="adj2" fmla="val 0"/>
            </a:avLst>
          </a:prstGeom>
          <a:blipFill>
            <a:blip r:embed="rId6"/>
            <a:stretch>
              <a:fillRect/>
            </a:stretch>
          </a:blip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72000" tIns="36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</a:pPr>
            <a:r>
              <a:rPr lang="ko-KR" altLang="en-US" sz="1200" b="1" dirty="0">
                <a:ln>
                  <a:solidFill>
                    <a:schemeClr val="accent1">
                      <a:alpha val="0"/>
                    </a:schemeClr>
                  </a:solidFill>
                </a:ln>
                <a:solidFill>
                  <a:schemeClr val="bg1"/>
                </a:solidFill>
                <a:latin typeface="+mn-ea"/>
              </a:rPr>
              <a:t>근로자가 지켜야 할 사항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A8FF323C-3950-7977-75C5-D25EA86B3F67}"/>
              </a:ext>
            </a:extLst>
          </p:cNvPr>
          <p:cNvSpPr/>
          <p:nvPr/>
        </p:nvSpPr>
        <p:spPr>
          <a:xfrm>
            <a:off x="6048873" y="2426296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직장 내 괴롭힘 금지 관련사항 및 절차 등을 숙지하고 준수하여야 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9B4B2600-726B-4C8D-D0B7-4348560A5F14}"/>
              </a:ext>
            </a:extLst>
          </p:cNvPr>
          <p:cNvSpPr/>
          <p:nvPr/>
        </p:nvSpPr>
        <p:spPr>
          <a:xfrm>
            <a:off x="432000" y="4265037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자신 또한 직장 내 괴롭힘의 피해자 또는 가해자가 될 수 있음을 인식하고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</a:p>
          <a:p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건강한 인간 관계를 구축하고 개선하기 위한 노력이 필요함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676E0183-AA8C-3DCB-B7AC-6962DB92A010}"/>
              </a:ext>
            </a:extLst>
          </p:cNvPr>
          <p:cNvSpPr/>
          <p:nvPr/>
        </p:nvSpPr>
        <p:spPr>
          <a:xfrm>
            <a:off x="3240436" y="4265037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개개인의 성향이나 특성이 다름을 인정하고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</a:p>
          <a:p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다름에서 오는 서로 간의 갈등이나 차이를 조율하기 위한 노력이 필요함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E923B639-AD86-5224-E25B-212515354847}"/>
              </a:ext>
            </a:extLst>
          </p:cNvPr>
          <p:cNvSpPr/>
          <p:nvPr/>
        </p:nvSpPr>
        <p:spPr>
          <a:xfrm>
            <a:off x="6048873" y="4265037"/>
            <a:ext cx="2699840" cy="1722784"/>
          </a:xfrm>
          <a:prstGeom prst="rect">
            <a:avLst/>
          </a:prstGeom>
          <a:solidFill>
            <a:schemeClr val="accent1">
              <a:lumMod val="20000"/>
              <a:lumOff val="8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1600" dirty="0">
                <a:solidFill>
                  <a:schemeClr val="tx1"/>
                </a:solidFill>
              </a:rPr>
              <a:t>말이나 행동을 할 때 추측이 아닌 사실을 기반으로 하고</a:t>
            </a:r>
            <a:r>
              <a:rPr lang="en-US" altLang="ko-KR" sz="1600" dirty="0">
                <a:solidFill>
                  <a:schemeClr val="tx1"/>
                </a:solidFill>
              </a:rPr>
              <a:t>, </a:t>
            </a:r>
          </a:p>
          <a:p>
            <a:endParaRPr lang="en-US" altLang="ko-KR" sz="1600" dirty="0">
              <a:solidFill>
                <a:schemeClr val="tx1"/>
              </a:solidFill>
            </a:endParaRPr>
          </a:p>
          <a:p>
            <a:r>
              <a:rPr lang="ko-KR" altLang="en-US" sz="1600" dirty="0">
                <a:solidFill>
                  <a:schemeClr val="tx1"/>
                </a:solidFill>
              </a:rPr>
              <a:t>다른 사람에 대한 험담과 근거 없는 소문을 퍼뜨리지 않도록 함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  <a:endParaRPr lang="ko-KR" alt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31435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5"/>
          <p:cNvSpPr txBox="1">
            <a:spLocks/>
          </p:cNvSpPr>
          <p:nvPr/>
        </p:nvSpPr>
        <p:spPr>
          <a:xfrm>
            <a:off x="4427984" y="2276872"/>
            <a:ext cx="4716016" cy="1135285"/>
          </a:xfrm>
          <a:prstGeom prst="rect">
            <a:avLst/>
          </a:prstGeom>
        </p:spPr>
        <p:txBody>
          <a:bodyPr anchor="ctr"/>
          <a:lstStyle>
            <a:lvl1pPr algn="l">
              <a:defRPr kumimoji="1" lang="ko-KR" altLang="en-US" sz="2400" kern="0" dirty="0" smtClean="0">
                <a:solidFill>
                  <a:schemeClr val="tx1"/>
                </a:solidFill>
                <a:latin typeface="HY견고딕"/>
                <a:ea typeface="HY견고딕"/>
                <a:cs typeface="+mj-cs"/>
              </a:defRPr>
            </a:lvl1pPr>
          </a:lstStyle>
          <a:p>
            <a:pPr>
              <a:spcBef>
                <a:spcPct val="0"/>
              </a:spcBef>
              <a:defRPr/>
            </a:pPr>
            <a:r>
              <a:rPr lang="ko-KR" altLang="en-US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고맙습니다</a:t>
            </a:r>
            <a:r>
              <a:rPr lang="en-US" altLang="ko-KR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>
              <a:spcBef>
                <a:spcPct val="0"/>
              </a:spcBef>
              <a:defRPr/>
            </a:pPr>
            <a:endParaRPr lang="en-US" altLang="ko-KR" b="1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spcBef>
                <a:spcPct val="0"/>
              </a:spcBef>
              <a:defRPr/>
            </a:pPr>
            <a:r>
              <a:rPr lang="ko-KR" altLang="en-US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강의가 모두 끝났습니다</a:t>
            </a:r>
            <a:r>
              <a:rPr lang="en-US" altLang="ko-KR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</p:txBody>
      </p:sp>
      <p:grpSp>
        <p:nvGrpSpPr>
          <p:cNvPr id="3" name="그룹 4"/>
          <p:cNvGrpSpPr/>
          <p:nvPr/>
        </p:nvGrpSpPr>
        <p:grpSpPr>
          <a:xfrm>
            <a:off x="4427984" y="3861048"/>
            <a:ext cx="4716016" cy="0"/>
            <a:chOff x="4427984" y="3429000"/>
            <a:chExt cx="4716016" cy="0"/>
          </a:xfrm>
        </p:grpSpPr>
        <p:cxnSp>
          <p:nvCxnSpPr>
            <p:cNvPr id="4" name="직선 연결선 3"/>
            <p:cNvCxnSpPr/>
            <p:nvPr/>
          </p:nvCxnSpPr>
          <p:spPr>
            <a:xfrm>
              <a:off x="4716016" y="3429000"/>
              <a:ext cx="4427984" cy="0"/>
            </a:xfrm>
            <a:prstGeom prst="line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직선 연결선 4"/>
            <p:cNvCxnSpPr/>
            <p:nvPr/>
          </p:nvCxnSpPr>
          <p:spPr>
            <a:xfrm>
              <a:off x="4427984" y="3429000"/>
              <a:ext cx="323528" cy="0"/>
            </a:xfrm>
            <a:prstGeom prst="line">
              <a:avLst/>
            </a:prstGeom>
            <a:ln w="76200">
              <a:solidFill>
                <a:schemeClr val="tx2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TextBox 5"/>
          <p:cNvSpPr txBox="1"/>
          <p:nvPr/>
        </p:nvSpPr>
        <p:spPr>
          <a:xfrm>
            <a:off x="4427984" y="4027013"/>
            <a:ext cx="4608512" cy="1417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노무법인 본</a:t>
            </a:r>
            <a:endParaRPr lang="en-US" altLang="ko-KR" sz="20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공인노무사 고 영 표 </a:t>
            </a:r>
            <a:r>
              <a:rPr lang="en-US" altLang="ko-KR" sz="2000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ypko@bonlabor.com</a:t>
            </a:r>
          </a:p>
        </p:txBody>
      </p:sp>
    </p:spTree>
    <p:extLst>
      <p:ext uri="{BB962C8B-B14F-4D97-AF65-F5344CB8AC3E}">
        <p14:creationId xmlns:p14="http://schemas.microsoft.com/office/powerpoint/2010/main" val="7463668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KTltLGfQ0eWPFC7Zj9vE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O8N20dhCkiMYgFufz2tZQ"/>
</p:tagLst>
</file>

<file path=ppt/theme/theme1.xml><?xml version="1.0" encoding="utf-8"?>
<a:theme xmlns:a="http://schemas.openxmlformats.org/drawingml/2006/main" name="Office 테마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나눔2">
      <a:majorFont>
        <a:latin typeface="Arial"/>
        <a:ea typeface="나눔바른고딕"/>
        <a:cs typeface=""/>
      </a:majorFont>
      <a:minorFont>
        <a:latin typeface="Arial"/>
        <a:ea typeface="나눔바른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317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24254</TotalTime>
  <Words>3053</Words>
  <Application>Microsoft Office PowerPoint</Application>
  <PresentationFormat>화면 슬라이드 쇼(4:3)</PresentationFormat>
  <Paragraphs>434</Paragraphs>
  <Slides>37</Slides>
  <Notes>35</Notes>
  <HiddenSlides>0</HiddenSlides>
  <MMClips>2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3" baseType="lpstr">
      <vt:lpstr>에스코어 드림 3 Light</vt:lpstr>
      <vt:lpstr>에스코어 드림 8 Heavy</vt:lpstr>
      <vt:lpstr>맑은 고딕</vt:lpstr>
      <vt:lpstr>나눔바른고딕</vt:lpstr>
      <vt:lpstr>Arial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kopyo21</dc:creator>
  <cp:lastModifiedBy>정 지선</cp:lastModifiedBy>
  <cp:revision>1631</cp:revision>
  <cp:lastPrinted>2015-11-17T10:49:12Z</cp:lastPrinted>
  <dcterms:created xsi:type="dcterms:W3CDTF">2014-01-26T03:10:18Z</dcterms:created>
  <dcterms:modified xsi:type="dcterms:W3CDTF">2024-06-26T05:47:59Z</dcterms:modified>
</cp:coreProperties>
</file>